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02" r:id="rId2"/>
    <p:sldId id="291" r:id="rId3"/>
    <p:sldId id="290" r:id="rId4"/>
    <p:sldId id="292" r:id="rId5"/>
    <p:sldId id="296" r:id="rId6"/>
    <p:sldId id="293" r:id="rId7"/>
    <p:sldId id="294" r:id="rId8"/>
    <p:sldId id="276" r:id="rId9"/>
    <p:sldId id="281" r:id="rId10"/>
    <p:sldId id="288" r:id="rId11"/>
    <p:sldId id="297" r:id="rId12"/>
    <p:sldId id="298" r:id="rId13"/>
    <p:sldId id="299" r:id="rId14"/>
    <p:sldId id="300" r:id="rId15"/>
    <p:sldId id="301" r:id="rId16"/>
    <p:sldId id="303" r:id="rId17"/>
  </p:sldIdLst>
  <p:sldSz cx="9906000" cy="6858000" type="A4"/>
  <p:notesSz cx="6858000" cy="9144000"/>
  <p:defaultTextStyle>
    <a:defPPr>
      <a:defRPr lang="en-US"/>
    </a:defPPr>
    <a:lvl1pPr marL="0" algn="l" defTabSz="804315" rtl="0" eaLnBrk="1" latinLnBrk="0" hangingPunct="1">
      <a:defRPr sz="1584" kern="1200">
        <a:solidFill>
          <a:schemeClr val="tx1"/>
        </a:solidFill>
        <a:latin typeface="+mn-lt"/>
        <a:ea typeface="+mn-ea"/>
        <a:cs typeface="+mn-cs"/>
      </a:defRPr>
    </a:lvl1pPr>
    <a:lvl2pPr marL="402158" algn="l" defTabSz="804315" rtl="0" eaLnBrk="1" latinLnBrk="0" hangingPunct="1">
      <a:defRPr sz="1584" kern="1200">
        <a:solidFill>
          <a:schemeClr val="tx1"/>
        </a:solidFill>
        <a:latin typeface="+mn-lt"/>
        <a:ea typeface="+mn-ea"/>
        <a:cs typeface="+mn-cs"/>
      </a:defRPr>
    </a:lvl2pPr>
    <a:lvl3pPr marL="804315" algn="l" defTabSz="804315" rtl="0" eaLnBrk="1" latinLnBrk="0" hangingPunct="1">
      <a:defRPr sz="1584" kern="1200">
        <a:solidFill>
          <a:schemeClr val="tx1"/>
        </a:solidFill>
        <a:latin typeface="+mn-lt"/>
        <a:ea typeface="+mn-ea"/>
        <a:cs typeface="+mn-cs"/>
      </a:defRPr>
    </a:lvl3pPr>
    <a:lvl4pPr marL="1206473" algn="l" defTabSz="804315" rtl="0" eaLnBrk="1" latinLnBrk="0" hangingPunct="1">
      <a:defRPr sz="1584" kern="1200">
        <a:solidFill>
          <a:schemeClr val="tx1"/>
        </a:solidFill>
        <a:latin typeface="+mn-lt"/>
        <a:ea typeface="+mn-ea"/>
        <a:cs typeface="+mn-cs"/>
      </a:defRPr>
    </a:lvl4pPr>
    <a:lvl5pPr marL="1608629" algn="l" defTabSz="804315" rtl="0" eaLnBrk="1" latinLnBrk="0" hangingPunct="1">
      <a:defRPr sz="1584" kern="1200">
        <a:solidFill>
          <a:schemeClr val="tx1"/>
        </a:solidFill>
        <a:latin typeface="+mn-lt"/>
        <a:ea typeface="+mn-ea"/>
        <a:cs typeface="+mn-cs"/>
      </a:defRPr>
    </a:lvl5pPr>
    <a:lvl6pPr marL="2010786" algn="l" defTabSz="804315" rtl="0" eaLnBrk="1" latinLnBrk="0" hangingPunct="1">
      <a:defRPr sz="1584" kern="1200">
        <a:solidFill>
          <a:schemeClr val="tx1"/>
        </a:solidFill>
        <a:latin typeface="+mn-lt"/>
        <a:ea typeface="+mn-ea"/>
        <a:cs typeface="+mn-cs"/>
      </a:defRPr>
    </a:lvl6pPr>
    <a:lvl7pPr marL="2412945" algn="l" defTabSz="804315" rtl="0" eaLnBrk="1" latinLnBrk="0" hangingPunct="1">
      <a:defRPr sz="1584" kern="1200">
        <a:solidFill>
          <a:schemeClr val="tx1"/>
        </a:solidFill>
        <a:latin typeface="+mn-lt"/>
        <a:ea typeface="+mn-ea"/>
        <a:cs typeface="+mn-cs"/>
      </a:defRPr>
    </a:lvl7pPr>
    <a:lvl8pPr marL="2815102" algn="l" defTabSz="804315" rtl="0" eaLnBrk="1" latinLnBrk="0" hangingPunct="1">
      <a:defRPr sz="1584" kern="1200">
        <a:solidFill>
          <a:schemeClr val="tx1"/>
        </a:solidFill>
        <a:latin typeface="+mn-lt"/>
        <a:ea typeface="+mn-ea"/>
        <a:cs typeface="+mn-cs"/>
      </a:defRPr>
    </a:lvl8pPr>
    <a:lvl9pPr marL="3217260" algn="l" defTabSz="804315" rtl="0" eaLnBrk="1" latinLnBrk="0" hangingPunct="1">
      <a:defRPr sz="1584"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144" userDrawn="1">
          <p15:clr>
            <a:srgbClr val="A4A3A4"/>
          </p15:clr>
        </p15:guide>
        <p15:guide id="2" pos="5160" userDrawn="1">
          <p15:clr>
            <a:srgbClr val="A4A3A4"/>
          </p15:clr>
        </p15:guide>
        <p15:guide id="3" orient="horz" pos="896"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u Comas" initials="AC" lastIdx="6" clrIdx="0">
    <p:extLst>
      <p:ext uri="{19B8F6BF-5375-455C-9EA6-DF929625EA0E}">
        <p15:presenceInfo xmlns:p15="http://schemas.microsoft.com/office/powerpoint/2012/main" xmlns="" userId="ff3a2f056370d8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4F6DF"/>
    <a:srgbClr val="D0FCF7"/>
    <a:srgbClr val="99FF33"/>
    <a:srgbClr val="05A798"/>
    <a:srgbClr val="AC0000"/>
    <a:srgbClr val="FF9999"/>
    <a:srgbClr val="D5432B"/>
    <a:srgbClr val="FCE48C"/>
    <a:srgbClr val="DDFE8A"/>
    <a:srgbClr val="00CC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7973" autoAdjust="0"/>
    <p:restoredTop sz="91843" autoAdjust="0"/>
  </p:normalViewPr>
  <p:slideViewPr>
    <p:cSldViewPr snapToGrid="0">
      <p:cViewPr varScale="1">
        <p:scale>
          <a:sx n="88" d="100"/>
          <a:sy n="88" d="100"/>
        </p:scale>
        <p:origin x="-120" y="-342"/>
      </p:cViewPr>
      <p:guideLst>
        <p:guide orient="horz" pos="4144"/>
        <p:guide orient="horz" pos="896"/>
        <p:guide pos="5160"/>
      </p:guideLst>
    </p:cSldViewPr>
  </p:slideViewPr>
  <p:notesTextViewPr>
    <p:cViewPr>
      <p:scale>
        <a:sx n="1" d="1"/>
        <a:sy n="1" d="1"/>
      </p:scale>
      <p:origin x="0" y="0"/>
    </p:cViewPr>
  </p:notesTextViewPr>
  <p:notesViewPr>
    <p:cSldViewPr snapToGrid="0" showGuides="1">
      <p:cViewPr varScale="1">
        <p:scale>
          <a:sx n="96" d="100"/>
          <a:sy n="96" d="100"/>
        </p:scale>
        <p:origin x="2880" y="10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57144-1CBB-4515-B696-16F63A0D6277}" type="datetimeFigureOut">
              <a:rPr lang="en-GB" smtClean="0"/>
              <a:pPr/>
              <a:t>03/02/2021</a:t>
            </a:fld>
            <a:endParaRPr lang="en-GB"/>
          </a:p>
        </p:txBody>
      </p:sp>
      <p:sp>
        <p:nvSpPr>
          <p:cNvPr id="4" name="Plassholder for lysbil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A259D-87B2-48A8-8896-0559A1CBD787}" type="slidenum">
              <a:rPr lang="en-GB" smtClean="0"/>
              <a:pPr/>
              <a:t>‹Nº›</a:t>
            </a:fld>
            <a:endParaRPr lang="en-GB"/>
          </a:p>
        </p:txBody>
      </p:sp>
    </p:spTree>
    <p:extLst>
      <p:ext uri="{BB962C8B-B14F-4D97-AF65-F5344CB8AC3E}">
        <p14:creationId xmlns:p14="http://schemas.microsoft.com/office/powerpoint/2010/main" xmlns="" val="2322460102"/>
      </p:ext>
    </p:extLst>
  </p:cSld>
  <p:clrMap bg1="lt1" tx1="dk1" bg2="lt2" tx2="dk2" accent1="accent1" accent2="accent2" accent3="accent3" accent4="accent4" accent5="accent5" accent6="accent6" hlink="hlink" folHlink="folHlink"/>
  <p:notesStyle>
    <a:lvl1pPr marL="0" algn="l" defTabSz="804315" rtl="0" eaLnBrk="1" latinLnBrk="0" hangingPunct="1">
      <a:defRPr sz="1056" kern="1200">
        <a:solidFill>
          <a:schemeClr val="tx1"/>
        </a:solidFill>
        <a:latin typeface="+mn-lt"/>
        <a:ea typeface="+mn-ea"/>
        <a:cs typeface="+mn-cs"/>
      </a:defRPr>
    </a:lvl1pPr>
    <a:lvl2pPr marL="402158" algn="l" defTabSz="804315" rtl="0" eaLnBrk="1" latinLnBrk="0" hangingPunct="1">
      <a:defRPr sz="1056" kern="1200">
        <a:solidFill>
          <a:schemeClr val="tx1"/>
        </a:solidFill>
        <a:latin typeface="+mn-lt"/>
        <a:ea typeface="+mn-ea"/>
        <a:cs typeface="+mn-cs"/>
      </a:defRPr>
    </a:lvl2pPr>
    <a:lvl3pPr marL="804315" algn="l" defTabSz="804315" rtl="0" eaLnBrk="1" latinLnBrk="0" hangingPunct="1">
      <a:defRPr sz="1056" kern="1200">
        <a:solidFill>
          <a:schemeClr val="tx1"/>
        </a:solidFill>
        <a:latin typeface="+mn-lt"/>
        <a:ea typeface="+mn-ea"/>
        <a:cs typeface="+mn-cs"/>
      </a:defRPr>
    </a:lvl3pPr>
    <a:lvl4pPr marL="1206473" algn="l" defTabSz="804315" rtl="0" eaLnBrk="1" latinLnBrk="0" hangingPunct="1">
      <a:defRPr sz="1056" kern="1200">
        <a:solidFill>
          <a:schemeClr val="tx1"/>
        </a:solidFill>
        <a:latin typeface="+mn-lt"/>
        <a:ea typeface="+mn-ea"/>
        <a:cs typeface="+mn-cs"/>
      </a:defRPr>
    </a:lvl4pPr>
    <a:lvl5pPr marL="1608629" algn="l" defTabSz="804315" rtl="0" eaLnBrk="1" latinLnBrk="0" hangingPunct="1">
      <a:defRPr sz="1056" kern="1200">
        <a:solidFill>
          <a:schemeClr val="tx1"/>
        </a:solidFill>
        <a:latin typeface="+mn-lt"/>
        <a:ea typeface="+mn-ea"/>
        <a:cs typeface="+mn-cs"/>
      </a:defRPr>
    </a:lvl5pPr>
    <a:lvl6pPr marL="2010786" algn="l" defTabSz="804315" rtl="0" eaLnBrk="1" latinLnBrk="0" hangingPunct="1">
      <a:defRPr sz="1056" kern="1200">
        <a:solidFill>
          <a:schemeClr val="tx1"/>
        </a:solidFill>
        <a:latin typeface="+mn-lt"/>
        <a:ea typeface="+mn-ea"/>
        <a:cs typeface="+mn-cs"/>
      </a:defRPr>
    </a:lvl6pPr>
    <a:lvl7pPr marL="2412945" algn="l" defTabSz="804315" rtl="0" eaLnBrk="1" latinLnBrk="0" hangingPunct="1">
      <a:defRPr sz="1056" kern="1200">
        <a:solidFill>
          <a:schemeClr val="tx1"/>
        </a:solidFill>
        <a:latin typeface="+mn-lt"/>
        <a:ea typeface="+mn-ea"/>
        <a:cs typeface="+mn-cs"/>
      </a:defRPr>
    </a:lvl7pPr>
    <a:lvl8pPr marL="2815102" algn="l" defTabSz="804315" rtl="0" eaLnBrk="1" latinLnBrk="0" hangingPunct="1">
      <a:defRPr sz="1056" kern="1200">
        <a:solidFill>
          <a:schemeClr val="tx1"/>
        </a:solidFill>
        <a:latin typeface="+mn-lt"/>
        <a:ea typeface="+mn-ea"/>
        <a:cs typeface="+mn-cs"/>
      </a:defRPr>
    </a:lvl8pPr>
    <a:lvl9pPr marL="3217260" algn="l" defTabSz="804315" rtl="0" eaLnBrk="1" latinLnBrk="0" hangingPunct="1">
      <a:defRPr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9DA259D-87B2-48A8-8896-0559A1CBD787}" type="slidenum">
              <a:rPr lang="en-GB" smtClean="0"/>
              <a:pPr/>
              <a:t>4</a:t>
            </a:fld>
            <a:endParaRPr lang="en-GB"/>
          </a:p>
        </p:txBody>
      </p:sp>
    </p:spTree>
    <p:extLst>
      <p:ext uri="{BB962C8B-B14F-4D97-AF65-F5344CB8AC3E}">
        <p14:creationId xmlns:p14="http://schemas.microsoft.com/office/powerpoint/2010/main" xmlns="" val="323864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F9DA259D-87B2-48A8-8896-0559A1CBD787}" type="slidenum">
              <a:rPr lang="en-GB" smtClean="0"/>
              <a:pPr/>
              <a:t>9</a:t>
            </a:fld>
            <a:endParaRPr lang="en-GB"/>
          </a:p>
        </p:txBody>
      </p:sp>
    </p:spTree>
    <p:extLst>
      <p:ext uri="{BB962C8B-B14F-4D97-AF65-F5344CB8AC3E}">
        <p14:creationId xmlns:p14="http://schemas.microsoft.com/office/powerpoint/2010/main" xmlns="" val="112640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5"/>
          </p:nvPr>
        </p:nvSpPr>
        <p:spPr/>
        <p:txBody>
          <a:bodyPr/>
          <a:lstStyle/>
          <a:p>
            <a:fld id="{F9DA259D-87B2-48A8-8896-0559A1CBD787}" type="slidenum">
              <a:rPr lang="en-GB" smtClean="0"/>
              <a:pPr/>
              <a:t>10</a:t>
            </a:fld>
            <a:endParaRPr lang="en-GB"/>
          </a:p>
        </p:txBody>
      </p:sp>
    </p:spTree>
    <p:extLst>
      <p:ext uri="{BB962C8B-B14F-4D97-AF65-F5344CB8AC3E}">
        <p14:creationId xmlns:p14="http://schemas.microsoft.com/office/powerpoint/2010/main" xmlns="" val="1762119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F9DA259D-87B2-48A8-8896-0559A1CBD787}" type="slidenum">
              <a:rPr lang="en-GB" smtClean="0"/>
              <a:pPr/>
              <a:t>12</a:t>
            </a:fld>
            <a:endParaRPr lang="en-GB"/>
          </a:p>
        </p:txBody>
      </p:sp>
    </p:spTree>
    <p:extLst>
      <p:ext uri="{BB962C8B-B14F-4D97-AF65-F5344CB8AC3E}">
        <p14:creationId xmlns:p14="http://schemas.microsoft.com/office/powerpoint/2010/main" xmlns="" val="100296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F9DA259D-87B2-48A8-8896-0559A1CBD787}" type="slidenum">
              <a:rPr lang="en-GB" smtClean="0"/>
              <a:pPr/>
              <a:t>13</a:t>
            </a:fld>
            <a:endParaRPr lang="en-GB"/>
          </a:p>
        </p:txBody>
      </p:sp>
    </p:spTree>
    <p:extLst>
      <p:ext uri="{BB962C8B-B14F-4D97-AF65-F5344CB8AC3E}">
        <p14:creationId xmlns:p14="http://schemas.microsoft.com/office/powerpoint/2010/main" xmlns="" val="228586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ight background">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512006" y="2268367"/>
            <a:ext cx="7448552" cy="2461956"/>
          </a:xfrm>
        </p:spPr>
        <p:txBody>
          <a:bodyPr wrap="square" lIns="0" tIns="0" rIns="0" bIns="0" anchor="ctr">
            <a:spAutoFit/>
          </a:bodyPr>
          <a:lstStyle>
            <a:lvl1pPr algn="l">
              <a:defRPr sz="7999"/>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7775172" y="5568926"/>
            <a:ext cx="1619401" cy="1015663"/>
          </a:xfrm>
          <a:prstGeom prst="rect">
            <a:avLst/>
          </a:prstGeom>
        </p:spPr>
        <p:txBody>
          <a:bodyPr anchor="b">
            <a:spAutoFit/>
          </a:bodyPr>
          <a:lstStyle>
            <a:lvl1pPr>
              <a:defRPr sz="3000">
                <a:solidFill>
                  <a:schemeClr val="dk2"/>
                </a:solidFill>
              </a:defRPr>
            </a:lvl1pPr>
          </a:lstStyle>
          <a:p>
            <a:fld id="{D5906656-A9BE-4917-BFD7-16C60DDEE872}" type="datetime1">
              <a:rPr lang="nb-NO" smtClean="0"/>
              <a:pPr/>
              <a:t>03.02.2021</a:t>
            </a:fld>
            <a:endParaRPr lang="nb-NO" dirty="0"/>
          </a:p>
        </p:txBody>
      </p:sp>
      <p:sp>
        <p:nvSpPr>
          <p:cNvPr id="13" name="Plassholder for tekst 12"/>
          <p:cNvSpPr>
            <a:spLocks noGrp="1"/>
          </p:cNvSpPr>
          <p:nvPr>
            <p:ph type="body" sz="quarter" idx="13" hasCustomPrompt="1"/>
          </p:nvPr>
        </p:nvSpPr>
        <p:spPr>
          <a:xfrm>
            <a:off x="512006" y="5846593"/>
            <a:ext cx="1714624" cy="461665"/>
          </a:xfrm>
        </p:spPr>
        <p:txBody>
          <a:bodyPr anchor="b">
            <a:spAutoFit/>
          </a:bodyPr>
          <a:lstStyle>
            <a:lvl1pPr marL="0" indent="0">
              <a:buNone/>
              <a:defRPr b="1">
                <a:solidFill>
                  <a:schemeClr val="dk2"/>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512006" y="6123793"/>
            <a:ext cx="1714624" cy="461665"/>
          </a:xfrm>
        </p:spPr>
        <p:txBody>
          <a:bodyPr anchor="b">
            <a:spAutoFit/>
          </a:bodyPr>
          <a:lstStyle>
            <a:lvl1pPr marL="0" indent="0">
              <a:buNone/>
              <a:defRPr b="1">
                <a:solidFill>
                  <a:schemeClr val="dk2"/>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4144320" y="5843171"/>
            <a:ext cx="2749503" cy="461665"/>
          </a:xfrm>
        </p:spPr>
        <p:txBody>
          <a:bodyPr wrap="square" anchor="b">
            <a:spAutoFit/>
          </a:bodyPr>
          <a:lstStyle>
            <a:lvl1pPr marL="0" indent="0">
              <a:buNone/>
              <a:defRPr b="0">
                <a:solidFill>
                  <a:schemeClr val="dk2"/>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4144320" y="6122925"/>
            <a:ext cx="2749503" cy="461665"/>
          </a:xfrm>
        </p:spPr>
        <p:txBody>
          <a:bodyPr wrap="square" anchor="b">
            <a:spAutoFit/>
          </a:bodyPr>
          <a:lstStyle>
            <a:lvl1pPr marL="0" indent="0">
              <a:buNone/>
              <a:defRPr b="0">
                <a:solidFill>
                  <a:schemeClr val="dk2"/>
                </a:solidFill>
              </a:defRPr>
            </a:lvl1pPr>
          </a:lstStyle>
          <a:p>
            <a:pPr lvl="0"/>
            <a:r>
              <a:rPr lang="nb-NO" dirty="0"/>
              <a:t>Company</a:t>
            </a:r>
            <a:endParaRPr lang="en-GB" dirty="0"/>
          </a:p>
        </p:txBody>
      </p:sp>
      <p:pic>
        <p:nvPicPr>
          <p:cNvPr id="20" name="Bilde 19"/>
          <p:cNvPicPr>
            <a:picLocks noChangeAspect="1"/>
          </p:cNvPicPr>
          <p:nvPr userDrawn="1"/>
        </p:nvPicPr>
        <p:blipFill>
          <a:blip r:embed="rId2"/>
          <a:stretch>
            <a:fillRect/>
          </a:stretch>
        </p:blipFill>
        <p:spPr>
          <a:xfrm>
            <a:off x="1" y="1"/>
            <a:ext cx="9906000" cy="1206991"/>
          </a:xfrm>
          <a:prstGeom prst="rect">
            <a:avLst/>
          </a:prstGeom>
        </p:spPr>
      </p:pic>
    </p:spTree>
    <p:extLst>
      <p:ext uri="{BB962C8B-B14F-4D97-AF65-F5344CB8AC3E}">
        <p14:creationId xmlns:p14="http://schemas.microsoft.com/office/powerpoint/2010/main" xmlns="" val="184655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41" name="Rectangle 5"/>
          <p:cNvSpPr>
            <a:spLocks noChangeArrowheads="1"/>
          </p:cNvSpPr>
          <p:nvPr userDrawn="1"/>
        </p:nvSpPr>
        <p:spPr bwMode="auto">
          <a:xfrm>
            <a:off x="774653"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2" name="Freeform 6"/>
          <p:cNvSpPr>
            <a:spLocks/>
          </p:cNvSpPr>
          <p:nvPr userDrawn="1"/>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3"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4" name="Freeform 8"/>
          <p:cNvSpPr>
            <a:spLocks/>
          </p:cNvSpPr>
          <p:nvPr userDrawn="1"/>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5"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6"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7" name="Freeform 11"/>
          <p:cNvSpPr>
            <a:spLocks/>
          </p:cNvSpPr>
          <p:nvPr userDrawn="1"/>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8" name="Rectangle 12"/>
          <p:cNvSpPr>
            <a:spLocks noChangeArrowheads="1"/>
          </p:cNvSpPr>
          <p:nvPr userDrawn="1"/>
        </p:nvSpPr>
        <p:spPr bwMode="auto">
          <a:xfrm>
            <a:off x="710152" y="6295533"/>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49" name="Line 13"/>
          <p:cNvSpPr>
            <a:spLocks noChangeShapeType="1"/>
          </p:cNvSpPr>
          <p:nvPr userDrawn="1"/>
        </p:nvSpPr>
        <p:spPr bwMode="auto">
          <a:xfrm>
            <a:off x="837864"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50" name="Line 14"/>
          <p:cNvSpPr>
            <a:spLocks noChangeShapeType="1"/>
          </p:cNvSpPr>
          <p:nvPr userDrawn="1"/>
        </p:nvSpPr>
        <p:spPr bwMode="auto">
          <a:xfrm>
            <a:off x="1188102"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51"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Tree>
    <p:extLst>
      <p:ext uri="{BB962C8B-B14F-4D97-AF65-F5344CB8AC3E}">
        <p14:creationId xmlns:p14="http://schemas.microsoft.com/office/powerpoint/2010/main" xmlns="" val="321113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Large text red">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12006" y="2881994"/>
            <a:ext cx="8543925" cy="562783"/>
          </a:xfrm>
        </p:spPr>
        <p:txBody>
          <a:bodyPr anchor="ctr"/>
          <a:lstStyle>
            <a:lvl1pPr>
              <a:defRPr sz="3657">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774652"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8" name="Freeform 6"/>
          <p:cNvSpPr>
            <a:spLocks/>
          </p:cNvSpPr>
          <p:nvPr userDrawn="1"/>
        </p:nvSpPr>
        <p:spPr bwMode="auto">
          <a:xfrm>
            <a:off x="582440"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9"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0" name="Freeform 8"/>
          <p:cNvSpPr>
            <a:spLocks/>
          </p:cNvSpPr>
          <p:nvPr userDrawn="1"/>
        </p:nvSpPr>
        <p:spPr bwMode="auto">
          <a:xfrm>
            <a:off x="646941" y="6374122"/>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1"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2"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3" name="Freeform 11"/>
          <p:cNvSpPr>
            <a:spLocks/>
          </p:cNvSpPr>
          <p:nvPr userDrawn="1"/>
        </p:nvSpPr>
        <p:spPr bwMode="auto">
          <a:xfrm>
            <a:off x="1123600" y="6374122"/>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4" name="Rectangle 12"/>
          <p:cNvSpPr>
            <a:spLocks noChangeArrowheads="1"/>
          </p:cNvSpPr>
          <p:nvPr userDrawn="1"/>
        </p:nvSpPr>
        <p:spPr bwMode="auto">
          <a:xfrm>
            <a:off x="710151" y="6295532"/>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5" name="Line 13"/>
          <p:cNvSpPr>
            <a:spLocks noChangeShapeType="1"/>
          </p:cNvSpPr>
          <p:nvPr userDrawn="1"/>
        </p:nvSpPr>
        <p:spPr bwMode="auto">
          <a:xfrm>
            <a:off x="837863"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6" name="Line 14"/>
          <p:cNvSpPr>
            <a:spLocks noChangeShapeType="1"/>
          </p:cNvSpPr>
          <p:nvPr userDrawn="1"/>
        </p:nvSpPr>
        <p:spPr bwMode="auto">
          <a:xfrm>
            <a:off x="1188101"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dirty="0"/>
          </a:p>
        </p:txBody>
      </p:sp>
      <p:sp>
        <p:nvSpPr>
          <p:cNvPr id="17"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a:p>
        </p:txBody>
      </p:sp>
    </p:spTree>
    <p:extLst>
      <p:ext uri="{BB962C8B-B14F-4D97-AF65-F5344CB8AC3E}">
        <p14:creationId xmlns:p14="http://schemas.microsoft.com/office/powerpoint/2010/main" xmlns="" val="148686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and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333283" y="584269"/>
            <a:ext cx="7059590" cy="5556207"/>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512099" y="814665"/>
            <a:ext cx="162954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511763" y="584269"/>
            <a:ext cx="1629548" cy="138499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3108680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Large text green">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12006" y="2881994"/>
            <a:ext cx="8543925" cy="562783"/>
          </a:xfrm>
        </p:spPr>
        <p:txBody>
          <a:bodyPr anchor="ctr"/>
          <a:lstStyle>
            <a:lvl1pPr>
              <a:defRPr sz="3657">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774652"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8" name="Freeform 6"/>
          <p:cNvSpPr>
            <a:spLocks/>
          </p:cNvSpPr>
          <p:nvPr userDrawn="1"/>
        </p:nvSpPr>
        <p:spPr bwMode="auto">
          <a:xfrm>
            <a:off x="582440"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9"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0" name="Freeform 8"/>
          <p:cNvSpPr>
            <a:spLocks/>
          </p:cNvSpPr>
          <p:nvPr userDrawn="1"/>
        </p:nvSpPr>
        <p:spPr bwMode="auto">
          <a:xfrm>
            <a:off x="646941" y="6374122"/>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1"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2"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3" name="Freeform 11"/>
          <p:cNvSpPr>
            <a:spLocks/>
          </p:cNvSpPr>
          <p:nvPr userDrawn="1"/>
        </p:nvSpPr>
        <p:spPr bwMode="auto">
          <a:xfrm>
            <a:off x="1123600" y="6374122"/>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4" name="Rectangle 12"/>
          <p:cNvSpPr>
            <a:spLocks noChangeArrowheads="1"/>
          </p:cNvSpPr>
          <p:nvPr userDrawn="1"/>
        </p:nvSpPr>
        <p:spPr bwMode="auto">
          <a:xfrm>
            <a:off x="710151" y="6295532"/>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5" name="Line 13"/>
          <p:cNvSpPr>
            <a:spLocks noChangeShapeType="1"/>
          </p:cNvSpPr>
          <p:nvPr userDrawn="1"/>
        </p:nvSpPr>
        <p:spPr bwMode="auto">
          <a:xfrm>
            <a:off x="837863"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6" name="Line 14"/>
          <p:cNvSpPr>
            <a:spLocks noChangeShapeType="1"/>
          </p:cNvSpPr>
          <p:nvPr userDrawn="1"/>
        </p:nvSpPr>
        <p:spPr bwMode="auto">
          <a:xfrm>
            <a:off x="1188101"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dirty="0"/>
          </a:p>
        </p:txBody>
      </p:sp>
      <p:sp>
        <p:nvSpPr>
          <p:cNvPr id="17"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a:p>
        </p:txBody>
      </p:sp>
    </p:spTree>
    <p:extLst>
      <p:ext uri="{BB962C8B-B14F-4D97-AF65-F5344CB8AC3E}">
        <p14:creationId xmlns:p14="http://schemas.microsoft.com/office/powerpoint/2010/main" xmlns="" val="1413023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and diagram red">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333283" y="584269"/>
            <a:ext cx="7059590" cy="5556207"/>
          </a:xfrm>
          <a:prstGeom prst="rect">
            <a:avLst/>
          </a:prstGeom>
        </p:spPr>
        <p:txBody>
          <a:bodyPr lIns="0" tIns="0" rIns="0" bIns="0"/>
          <a:lstStyle>
            <a:lvl1pPr>
              <a:defRPr/>
            </a:lvl1pPr>
          </a:lstStyle>
          <a:p>
            <a:r>
              <a:rPr lang="en-GB" dirty="0"/>
              <a:t>Click the icon to add a chart</a:t>
            </a:r>
          </a:p>
        </p:txBody>
      </p:sp>
      <p:sp>
        <p:nvSpPr>
          <p:cNvPr id="6" name="Plassholder for innhold 2"/>
          <p:cNvSpPr>
            <a:spLocks noGrp="1"/>
          </p:cNvSpPr>
          <p:nvPr>
            <p:ph idx="12" hasCustomPrompt="1"/>
          </p:nvPr>
        </p:nvSpPr>
        <p:spPr>
          <a:xfrm>
            <a:off x="512099" y="814665"/>
            <a:ext cx="162954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8" name="Plassholder for tekst 8"/>
          <p:cNvSpPr>
            <a:spLocks noGrp="1"/>
          </p:cNvSpPr>
          <p:nvPr>
            <p:ph type="body" sz="quarter" idx="13" hasCustomPrompt="1"/>
          </p:nvPr>
        </p:nvSpPr>
        <p:spPr>
          <a:xfrm>
            <a:off x="511763" y="584269"/>
            <a:ext cx="1629548" cy="138499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192262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rge text blu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12006" y="2881994"/>
            <a:ext cx="8543925" cy="562783"/>
          </a:xfrm>
        </p:spPr>
        <p:txBody>
          <a:bodyPr anchor="ctr"/>
          <a:lstStyle>
            <a:lvl1pPr>
              <a:defRPr sz="3657">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774652"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8" name="Freeform 6"/>
          <p:cNvSpPr>
            <a:spLocks/>
          </p:cNvSpPr>
          <p:nvPr userDrawn="1"/>
        </p:nvSpPr>
        <p:spPr bwMode="auto">
          <a:xfrm>
            <a:off x="582440"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9"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0" name="Freeform 8"/>
          <p:cNvSpPr>
            <a:spLocks/>
          </p:cNvSpPr>
          <p:nvPr userDrawn="1"/>
        </p:nvSpPr>
        <p:spPr bwMode="auto">
          <a:xfrm>
            <a:off x="646941" y="6374122"/>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1"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2"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3" name="Freeform 11"/>
          <p:cNvSpPr>
            <a:spLocks/>
          </p:cNvSpPr>
          <p:nvPr userDrawn="1"/>
        </p:nvSpPr>
        <p:spPr bwMode="auto">
          <a:xfrm>
            <a:off x="1123600" y="6374122"/>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4" name="Rectangle 12"/>
          <p:cNvSpPr>
            <a:spLocks noChangeArrowheads="1"/>
          </p:cNvSpPr>
          <p:nvPr userDrawn="1"/>
        </p:nvSpPr>
        <p:spPr bwMode="auto">
          <a:xfrm>
            <a:off x="710151" y="6295532"/>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5" name="Line 13"/>
          <p:cNvSpPr>
            <a:spLocks noChangeShapeType="1"/>
          </p:cNvSpPr>
          <p:nvPr userDrawn="1"/>
        </p:nvSpPr>
        <p:spPr bwMode="auto">
          <a:xfrm>
            <a:off x="837863"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a:p>
        </p:txBody>
      </p:sp>
      <p:sp>
        <p:nvSpPr>
          <p:cNvPr id="16" name="Line 14"/>
          <p:cNvSpPr>
            <a:spLocks noChangeShapeType="1"/>
          </p:cNvSpPr>
          <p:nvPr userDrawn="1"/>
        </p:nvSpPr>
        <p:spPr bwMode="auto">
          <a:xfrm>
            <a:off x="1188101"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dirty="0"/>
          </a:p>
        </p:txBody>
      </p:sp>
      <p:sp>
        <p:nvSpPr>
          <p:cNvPr id="17"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37152" tIns="18576" rIns="37152" bIns="18576" numCol="1" anchor="t" anchorCtr="0" compatLnSpc="1">
            <a:prstTxWarp prst="textNoShape">
              <a:avLst/>
            </a:prstTxWarp>
          </a:bodyPr>
          <a:lstStyle/>
          <a:p>
            <a:endParaRPr lang="en-GB" sz="644"/>
          </a:p>
        </p:txBody>
      </p:sp>
    </p:spTree>
    <p:extLst>
      <p:ext uri="{BB962C8B-B14F-4D97-AF65-F5344CB8AC3E}">
        <p14:creationId xmlns:p14="http://schemas.microsoft.com/office/powerpoint/2010/main" xmlns="" val="4007564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and tabl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333283" y="584269"/>
            <a:ext cx="7059591" cy="5556207"/>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512099" y="814665"/>
            <a:ext cx="162954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511763" y="584269"/>
            <a:ext cx="1629548" cy="138499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736584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and table red">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333283" y="584269"/>
            <a:ext cx="7059591" cy="5556207"/>
          </a:xfrm>
          <a:prstGeom prst="rect">
            <a:avLst/>
          </a:prstGeom>
        </p:spPr>
        <p:txBody>
          <a:bodyPr lIns="0" tIns="0" rIns="0" bIns="0"/>
          <a:lstStyle>
            <a:lvl1pPr>
              <a:defRPr/>
            </a:lvl1pPr>
          </a:lstStyle>
          <a:p>
            <a:r>
              <a:rPr lang="en-GB" dirty="0"/>
              <a:t>Click on the icon to add a table</a:t>
            </a:r>
          </a:p>
        </p:txBody>
      </p:sp>
      <p:sp>
        <p:nvSpPr>
          <p:cNvPr id="8" name="Plassholder for innhold 2"/>
          <p:cNvSpPr>
            <a:spLocks noGrp="1"/>
          </p:cNvSpPr>
          <p:nvPr>
            <p:ph idx="11" hasCustomPrompt="1"/>
          </p:nvPr>
        </p:nvSpPr>
        <p:spPr>
          <a:xfrm>
            <a:off x="512099" y="814665"/>
            <a:ext cx="162954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3" hasCustomPrompt="1"/>
          </p:nvPr>
        </p:nvSpPr>
        <p:spPr>
          <a:xfrm>
            <a:off x="511763" y="584269"/>
            <a:ext cx="1629548" cy="138499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491945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rge text re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12006" y="1778264"/>
            <a:ext cx="8543925" cy="2770246"/>
          </a:xfrm>
        </p:spPr>
        <p:txBody>
          <a:bodyPr anchor="ctr"/>
          <a:lstStyle>
            <a:lvl1pPr>
              <a:defRPr sz="9001">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774653"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8" name="Freeform 6"/>
          <p:cNvSpPr>
            <a:spLocks/>
          </p:cNvSpPr>
          <p:nvPr userDrawn="1"/>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9"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0" name="Freeform 8"/>
          <p:cNvSpPr>
            <a:spLocks/>
          </p:cNvSpPr>
          <p:nvPr userDrawn="1"/>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1"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2"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3" name="Freeform 11"/>
          <p:cNvSpPr>
            <a:spLocks/>
          </p:cNvSpPr>
          <p:nvPr userDrawn="1"/>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4" name="Rectangle 12"/>
          <p:cNvSpPr>
            <a:spLocks noChangeArrowheads="1"/>
          </p:cNvSpPr>
          <p:nvPr userDrawn="1"/>
        </p:nvSpPr>
        <p:spPr bwMode="auto">
          <a:xfrm>
            <a:off x="710152" y="6295533"/>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5" name="Line 13"/>
          <p:cNvSpPr>
            <a:spLocks noChangeShapeType="1"/>
          </p:cNvSpPr>
          <p:nvPr userDrawn="1"/>
        </p:nvSpPr>
        <p:spPr bwMode="auto">
          <a:xfrm>
            <a:off x="837864"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6" name="Line 14"/>
          <p:cNvSpPr>
            <a:spLocks noChangeShapeType="1"/>
          </p:cNvSpPr>
          <p:nvPr userDrawn="1"/>
        </p:nvSpPr>
        <p:spPr bwMode="auto">
          <a:xfrm>
            <a:off x="1188102"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7"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Tree>
    <p:extLst>
      <p:ext uri="{BB962C8B-B14F-4D97-AF65-F5344CB8AC3E}">
        <p14:creationId xmlns:p14="http://schemas.microsoft.com/office/powerpoint/2010/main" xmlns="" val="2803204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arge text green">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12006" y="1778264"/>
            <a:ext cx="8543925" cy="2770246"/>
          </a:xfrm>
        </p:spPr>
        <p:txBody>
          <a:bodyPr anchor="ctr"/>
          <a:lstStyle>
            <a:lvl1pPr>
              <a:defRPr sz="9001">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774653"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8" name="Freeform 6"/>
          <p:cNvSpPr>
            <a:spLocks/>
          </p:cNvSpPr>
          <p:nvPr userDrawn="1"/>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9"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0" name="Freeform 8"/>
          <p:cNvSpPr>
            <a:spLocks/>
          </p:cNvSpPr>
          <p:nvPr userDrawn="1"/>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1"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2"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3" name="Freeform 11"/>
          <p:cNvSpPr>
            <a:spLocks/>
          </p:cNvSpPr>
          <p:nvPr userDrawn="1"/>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4" name="Rectangle 12"/>
          <p:cNvSpPr>
            <a:spLocks noChangeArrowheads="1"/>
          </p:cNvSpPr>
          <p:nvPr userDrawn="1"/>
        </p:nvSpPr>
        <p:spPr bwMode="auto">
          <a:xfrm>
            <a:off x="710152" y="6295533"/>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5" name="Line 13"/>
          <p:cNvSpPr>
            <a:spLocks noChangeShapeType="1"/>
          </p:cNvSpPr>
          <p:nvPr userDrawn="1"/>
        </p:nvSpPr>
        <p:spPr bwMode="auto">
          <a:xfrm>
            <a:off x="837864"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6" name="Line 14"/>
          <p:cNvSpPr>
            <a:spLocks noChangeShapeType="1"/>
          </p:cNvSpPr>
          <p:nvPr userDrawn="1"/>
        </p:nvSpPr>
        <p:spPr bwMode="auto">
          <a:xfrm>
            <a:off x="1188102"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7"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Tree>
    <p:extLst>
      <p:ext uri="{BB962C8B-B14F-4D97-AF65-F5344CB8AC3E}">
        <p14:creationId xmlns:p14="http://schemas.microsoft.com/office/powerpoint/2010/main" xmlns="" val="182592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hoto backgroun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DEF00029-C721-DD47-9098-D132540DA929}"/>
              </a:ext>
            </a:extLst>
          </p:cNvPr>
          <p:cNvPicPr>
            <a:picLocks noChangeAspect="1"/>
          </p:cNvPicPr>
          <p:nvPr userDrawn="1"/>
        </p:nvPicPr>
        <p:blipFill rotWithShape="1">
          <a:blip r:embed="rId2"/>
          <a:srcRect t="17594"/>
          <a:stretch/>
        </p:blipFill>
        <p:spPr>
          <a:xfrm>
            <a:off x="0" y="0"/>
            <a:ext cx="9888152" cy="6841145"/>
          </a:xfrm>
          <a:prstGeom prst="rect">
            <a:avLst/>
          </a:prstGeom>
        </p:spPr>
      </p:pic>
    </p:spTree>
    <p:extLst>
      <p:ext uri="{BB962C8B-B14F-4D97-AF65-F5344CB8AC3E}">
        <p14:creationId xmlns:p14="http://schemas.microsoft.com/office/powerpoint/2010/main" xmlns="" val="2258077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rge text blue">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512006" y="1778264"/>
            <a:ext cx="8543925" cy="2770246"/>
          </a:xfrm>
        </p:spPr>
        <p:txBody>
          <a:bodyPr anchor="ctr"/>
          <a:lstStyle>
            <a:lvl1pPr>
              <a:defRPr sz="9001">
                <a:solidFill>
                  <a:schemeClr val="lt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7" name="Rectangle 5"/>
          <p:cNvSpPr>
            <a:spLocks noChangeArrowheads="1"/>
          </p:cNvSpPr>
          <p:nvPr userDrawn="1"/>
        </p:nvSpPr>
        <p:spPr bwMode="auto">
          <a:xfrm>
            <a:off x="774653"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8" name="Freeform 6"/>
          <p:cNvSpPr>
            <a:spLocks/>
          </p:cNvSpPr>
          <p:nvPr userDrawn="1"/>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9" name="Rectangle 7"/>
          <p:cNvSpPr>
            <a:spLocks noChangeArrowheads="1"/>
          </p:cNvSpPr>
          <p:nvPr userDrawn="1"/>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0" name="Freeform 8"/>
          <p:cNvSpPr>
            <a:spLocks/>
          </p:cNvSpPr>
          <p:nvPr userDrawn="1"/>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1"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2" name="Rectangle 10"/>
          <p:cNvSpPr>
            <a:spLocks noChangeArrowheads="1"/>
          </p:cNvSpPr>
          <p:nvPr userDrawn="1"/>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3" name="Freeform 11"/>
          <p:cNvSpPr>
            <a:spLocks/>
          </p:cNvSpPr>
          <p:nvPr userDrawn="1"/>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4" name="Rectangle 12"/>
          <p:cNvSpPr>
            <a:spLocks noChangeArrowheads="1"/>
          </p:cNvSpPr>
          <p:nvPr userDrawn="1"/>
        </p:nvSpPr>
        <p:spPr bwMode="auto">
          <a:xfrm>
            <a:off x="710152" y="6295533"/>
            <a:ext cx="64501"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5" name="Line 13"/>
          <p:cNvSpPr>
            <a:spLocks noChangeShapeType="1"/>
          </p:cNvSpPr>
          <p:nvPr userDrawn="1"/>
        </p:nvSpPr>
        <p:spPr bwMode="auto">
          <a:xfrm>
            <a:off x="837864"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16" name="Line 14"/>
          <p:cNvSpPr>
            <a:spLocks noChangeShapeType="1"/>
          </p:cNvSpPr>
          <p:nvPr userDrawn="1"/>
        </p:nvSpPr>
        <p:spPr bwMode="auto">
          <a:xfrm>
            <a:off x="1188102"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7" name="Line 15"/>
          <p:cNvSpPr>
            <a:spLocks noChangeShapeType="1"/>
          </p:cNvSpPr>
          <p:nvPr userDrawn="1"/>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Tree>
    <p:extLst>
      <p:ext uri="{BB962C8B-B14F-4D97-AF65-F5344CB8AC3E}">
        <p14:creationId xmlns:p14="http://schemas.microsoft.com/office/powerpoint/2010/main" xmlns="" val="3023412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acksi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512006" y="1829579"/>
            <a:ext cx="7448552" cy="500137"/>
          </a:xfrm>
        </p:spPr>
        <p:txBody>
          <a:bodyPr wrap="square" lIns="0" tIns="0" rIns="0" bIns="0" anchor="ctr">
            <a:spAutoFit/>
          </a:bodyPr>
          <a:lstStyle>
            <a:lvl1pPr algn="l">
              <a:defRPr sz="3250" b="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5" name="Bilde 4"/>
          <p:cNvPicPr>
            <a:picLocks noChangeAspect="1"/>
          </p:cNvPicPr>
          <p:nvPr userDrawn="1"/>
        </p:nvPicPr>
        <p:blipFill>
          <a:blip r:embed="rId3"/>
          <a:stretch>
            <a:fillRect/>
          </a:stretch>
        </p:blipFill>
        <p:spPr>
          <a:xfrm>
            <a:off x="1" y="0"/>
            <a:ext cx="9906000" cy="1261854"/>
          </a:xfrm>
          <a:prstGeom prst="rect">
            <a:avLst/>
          </a:prstGeom>
        </p:spPr>
      </p:pic>
      <p:sp>
        <p:nvSpPr>
          <p:cNvPr id="7" name="Plassholder for tekst 6"/>
          <p:cNvSpPr>
            <a:spLocks noGrp="1"/>
          </p:cNvSpPr>
          <p:nvPr>
            <p:ph type="body" sz="quarter" idx="10" hasCustomPrompt="1"/>
          </p:nvPr>
        </p:nvSpPr>
        <p:spPr>
          <a:xfrm>
            <a:off x="512135" y="2581060"/>
            <a:ext cx="7448423" cy="1077244"/>
          </a:xfrm>
        </p:spPr>
        <p:txBody>
          <a:bodyPr/>
          <a:lstStyle>
            <a:lvl1pPr marL="0" indent="0">
              <a:buNone/>
              <a:defRPr b="1">
                <a:solidFill>
                  <a:schemeClr val="bg1"/>
                </a:solidFill>
              </a:defRPr>
            </a:lvl1pPr>
            <a:lvl2pPr marL="371465" indent="0">
              <a:buNone/>
              <a:defRPr b="1">
                <a:solidFill>
                  <a:schemeClr val="bg1"/>
                </a:solidFill>
              </a:defRPr>
            </a:lvl2pPr>
            <a:lvl3pPr marL="742930" indent="0">
              <a:buNone/>
              <a:defRPr b="1">
                <a:solidFill>
                  <a:schemeClr val="bg1"/>
                </a:solidFill>
              </a:defRPr>
            </a:lvl3pPr>
            <a:lvl4pPr marL="1114395" indent="0">
              <a:buNone/>
              <a:defRPr b="1">
                <a:solidFill>
                  <a:schemeClr val="bg1"/>
                </a:solidFill>
              </a:defRPr>
            </a:lvl4pPr>
            <a:lvl5pPr marL="1485860" indent="0">
              <a:buNone/>
              <a:defRPr b="1">
                <a:solidFill>
                  <a:schemeClr val="bg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spTree>
    <p:extLst>
      <p:ext uri="{BB962C8B-B14F-4D97-AF65-F5344CB8AC3E}">
        <p14:creationId xmlns:p14="http://schemas.microsoft.com/office/powerpoint/2010/main" xmlns="" val="181930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xmlns="" val="2436915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cksi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512006" y="848670"/>
            <a:ext cx="7448552" cy="2461956"/>
          </a:xfrm>
        </p:spPr>
        <p:txBody>
          <a:bodyPr wrap="square" lIns="0" tIns="0" rIns="0" bIns="0" anchor="ctr">
            <a:spAutoFit/>
          </a:bodyPr>
          <a:lstStyle>
            <a:lvl1pPr algn="l">
              <a:defRPr sz="7999" b="1">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5" name="Bilde 4"/>
          <p:cNvPicPr>
            <a:picLocks noChangeAspect="1"/>
          </p:cNvPicPr>
          <p:nvPr userDrawn="1"/>
        </p:nvPicPr>
        <p:blipFill>
          <a:blip r:embed="rId2"/>
          <a:stretch>
            <a:fillRect/>
          </a:stretch>
        </p:blipFill>
        <p:spPr>
          <a:xfrm>
            <a:off x="1" y="0"/>
            <a:ext cx="9906000" cy="1261854"/>
          </a:xfrm>
          <a:prstGeom prst="rect">
            <a:avLst/>
          </a:prstGeom>
        </p:spPr>
      </p:pic>
      <p:sp>
        <p:nvSpPr>
          <p:cNvPr id="7" name="Plassholder for tekst 6"/>
          <p:cNvSpPr>
            <a:spLocks noGrp="1"/>
          </p:cNvSpPr>
          <p:nvPr>
            <p:ph type="body" sz="quarter" idx="10" hasCustomPrompt="1"/>
          </p:nvPr>
        </p:nvSpPr>
        <p:spPr>
          <a:xfrm>
            <a:off x="512135" y="2581060"/>
            <a:ext cx="7448423" cy="1077244"/>
          </a:xfrm>
        </p:spPr>
        <p:txBody>
          <a:bodyPr/>
          <a:lstStyle>
            <a:lvl1pPr marL="0" indent="0">
              <a:buNone/>
              <a:defRPr b="1">
                <a:solidFill>
                  <a:schemeClr val="bg1"/>
                </a:solidFill>
              </a:defRPr>
            </a:lvl1pPr>
            <a:lvl2pPr marL="914250" indent="0">
              <a:buNone/>
              <a:defRPr b="1">
                <a:solidFill>
                  <a:schemeClr val="bg1"/>
                </a:solidFill>
              </a:defRPr>
            </a:lvl2pPr>
            <a:lvl3pPr marL="1828499" indent="0">
              <a:buNone/>
              <a:defRPr b="1">
                <a:solidFill>
                  <a:schemeClr val="bg1"/>
                </a:solidFill>
              </a:defRPr>
            </a:lvl3pPr>
            <a:lvl4pPr marL="2742749" indent="0">
              <a:buNone/>
              <a:defRPr b="1">
                <a:solidFill>
                  <a:schemeClr val="bg1"/>
                </a:solidFill>
              </a:defRPr>
            </a:lvl4pPr>
            <a:lvl5pPr marL="3656999" indent="0">
              <a:buNone/>
              <a:defRPr b="1">
                <a:solidFill>
                  <a:schemeClr val="bg1"/>
                </a:solidFill>
              </a:defRPr>
            </a:lvl5pPr>
          </a:lstStyle>
          <a:p>
            <a:pPr lvl="0"/>
            <a:r>
              <a:rPr lang="nb-NO" dirty="0" err="1"/>
              <a:t>Click</a:t>
            </a:r>
            <a:r>
              <a:rPr lang="nb-NO" dirty="0"/>
              <a:t> to </a:t>
            </a:r>
            <a:r>
              <a:rPr lang="nb-NO" dirty="0" err="1"/>
              <a:t>add</a:t>
            </a:r>
            <a:r>
              <a:rPr lang="nb-NO" dirty="0"/>
              <a:t> </a:t>
            </a:r>
            <a:r>
              <a:rPr lang="nb-NO" dirty="0" err="1"/>
              <a:t>text</a:t>
            </a:r>
            <a:endParaRPr lang="nb-NO" dirty="0"/>
          </a:p>
        </p:txBody>
      </p:sp>
      <p:pic>
        <p:nvPicPr>
          <p:cNvPr id="6" name="Imagen 5">
            <a:extLst>
              <a:ext uri="{FF2B5EF4-FFF2-40B4-BE49-F238E27FC236}">
                <a16:creationId xmlns:a16="http://schemas.microsoft.com/office/drawing/2014/main" xmlns="" id="{64B35225-31E9-5748-B775-02B1124944DA}"/>
              </a:ext>
            </a:extLst>
          </p:cNvPr>
          <p:cNvPicPr>
            <a:picLocks noChangeAspect="1"/>
          </p:cNvPicPr>
          <p:nvPr userDrawn="1"/>
        </p:nvPicPr>
        <p:blipFill rotWithShape="1">
          <a:blip r:embed="rId3"/>
          <a:srcRect l="9365" r="9366"/>
          <a:stretch/>
        </p:blipFill>
        <p:spPr>
          <a:xfrm>
            <a:off x="0" y="0"/>
            <a:ext cx="9905999" cy="6858000"/>
          </a:xfrm>
          <a:prstGeom prst="rect">
            <a:avLst/>
          </a:prstGeom>
        </p:spPr>
      </p:pic>
    </p:spTree>
    <p:extLst>
      <p:ext uri="{BB962C8B-B14F-4D97-AF65-F5344CB8AC3E}">
        <p14:creationId xmlns:p14="http://schemas.microsoft.com/office/powerpoint/2010/main" xmlns="" val="246864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512099" y="1545951"/>
            <a:ext cx="8882474"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511763" y="1315555"/>
            <a:ext cx="8882474" cy="461665"/>
          </a:xfrm>
        </p:spPr>
        <p:txBody>
          <a:bodyPr>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163957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with photo background">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512006" y="3249276"/>
            <a:ext cx="7448552" cy="500137"/>
          </a:xfrm>
        </p:spPr>
        <p:txBody>
          <a:bodyPr wrap="square" lIns="0" tIns="0" rIns="0" bIns="0" anchor="ctr">
            <a:spAutoFit/>
          </a:bodyPr>
          <a:lstStyle>
            <a:lvl1pPr algn="l">
              <a:defRPr sz="3250">
                <a:solidFill>
                  <a:schemeClr val="bg1"/>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4" name="Plassholder for dato 3"/>
          <p:cNvSpPr>
            <a:spLocks noGrp="1"/>
          </p:cNvSpPr>
          <p:nvPr>
            <p:ph type="dt" sz="half" idx="10"/>
          </p:nvPr>
        </p:nvSpPr>
        <p:spPr>
          <a:xfrm>
            <a:off x="7775171" y="6304641"/>
            <a:ext cx="1619401" cy="279948"/>
          </a:xfrm>
          <a:prstGeom prst="rect">
            <a:avLst/>
          </a:prstGeom>
        </p:spPr>
        <p:txBody>
          <a:bodyPr anchor="b">
            <a:spAutoFit/>
          </a:bodyPr>
          <a:lstStyle>
            <a:lvl1pPr>
              <a:defRPr sz="1219">
                <a:solidFill>
                  <a:schemeClr val="bg1"/>
                </a:solidFill>
              </a:defRPr>
            </a:lvl1pPr>
          </a:lstStyle>
          <a:p>
            <a:fld id="{35900153-C3D1-4B62-A437-E57CAB8AEB13}" type="datetime1">
              <a:rPr lang="nb-NO" smtClean="0"/>
              <a:pPr/>
              <a:t>03.02.2021</a:t>
            </a:fld>
            <a:endParaRPr lang="nb-NO" dirty="0"/>
          </a:p>
        </p:txBody>
      </p:sp>
      <p:sp>
        <p:nvSpPr>
          <p:cNvPr id="13" name="Plassholder for tekst 12"/>
          <p:cNvSpPr>
            <a:spLocks noGrp="1"/>
          </p:cNvSpPr>
          <p:nvPr>
            <p:ph type="body" sz="quarter" idx="13" hasCustomPrompt="1"/>
          </p:nvPr>
        </p:nvSpPr>
        <p:spPr>
          <a:xfrm>
            <a:off x="512006" y="5846592"/>
            <a:ext cx="1714624" cy="461665"/>
          </a:xfrm>
        </p:spPr>
        <p:txBody>
          <a:bodyPr anchor="b">
            <a:spAutoFit/>
          </a:bodyPr>
          <a:lstStyle>
            <a:lvl1pPr marL="0" indent="0">
              <a:buNone/>
              <a:defRPr b="1">
                <a:solidFill>
                  <a:schemeClr val="bg1"/>
                </a:solidFill>
              </a:defRPr>
            </a:lvl1pPr>
          </a:lstStyle>
          <a:p>
            <a:pPr lvl="0"/>
            <a:r>
              <a:rPr lang="nb-NO" dirty="0" err="1"/>
              <a:t>Name</a:t>
            </a:r>
            <a:endParaRPr lang="en-GB" dirty="0"/>
          </a:p>
        </p:txBody>
      </p:sp>
      <p:sp>
        <p:nvSpPr>
          <p:cNvPr id="14" name="Plassholder for tekst 12"/>
          <p:cNvSpPr>
            <a:spLocks noGrp="1"/>
          </p:cNvSpPr>
          <p:nvPr>
            <p:ph type="body" sz="quarter" idx="14" hasCustomPrompt="1"/>
          </p:nvPr>
        </p:nvSpPr>
        <p:spPr>
          <a:xfrm>
            <a:off x="512006" y="6123792"/>
            <a:ext cx="1714624" cy="461665"/>
          </a:xfrm>
        </p:spPr>
        <p:txBody>
          <a:bodyPr anchor="b">
            <a:spAutoFit/>
          </a:bodyPr>
          <a:lstStyle>
            <a:lvl1pPr marL="0" indent="0">
              <a:buNone/>
              <a:defRPr b="1">
                <a:solidFill>
                  <a:schemeClr val="bg1"/>
                </a:solidFill>
              </a:defRPr>
            </a:lvl1pPr>
          </a:lstStyle>
          <a:p>
            <a:pPr lvl="0"/>
            <a:r>
              <a:rPr lang="nb-NO" dirty="0" err="1"/>
              <a:t>Title</a:t>
            </a:r>
            <a:endParaRPr lang="en-GB" dirty="0"/>
          </a:p>
        </p:txBody>
      </p:sp>
      <p:sp>
        <p:nvSpPr>
          <p:cNvPr id="17" name="Plassholder for tekst 12"/>
          <p:cNvSpPr>
            <a:spLocks noGrp="1"/>
          </p:cNvSpPr>
          <p:nvPr>
            <p:ph type="body" sz="quarter" idx="15" hasCustomPrompt="1"/>
          </p:nvPr>
        </p:nvSpPr>
        <p:spPr>
          <a:xfrm>
            <a:off x="4144320" y="5843170"/>
            <a:ext cx="2749503" cy="461665"/>
          </a:xfrm>
        </p:spPr>
        <p:txBody>
          <a:bodyPr wrap="square" anchor="b">
            <a:spAutoFit/>
          </a:bodyPr>
          <a:lstStyle>
            <a:lvl1pPr marL="0" indent="0">
              <a:buNone/>
              <a:defRPr b="0">
                <a:solidFill>
                  <a:schemeClr val="bg1"/>
                </a:solidFill>
              </a:defRPr>
            </a:lvl1pPr>
          </a:lstStyle>
          <a:p>
            <a:pPr lvl="0"/>
            <a:r>
              <a:rPr lang="nb-NO" dirty="0"/>
              <a:t>Office</a:t>
            </a:r>
            <a:endParaRPr lang="en-GB" dirty="0"/>
          </a:p>
        </p:txBody>
      </p:sp>
      <p:sp>
        <p:nvSpPr>
          <p:cNvPr id="18" name="Plassholder for tekst 12"/>
          <p:cNvSpPr>
            <a:spLocks noGrp="1"/>
          </p:cNvSpPr>
          <p:nvPr>
            <p:ph type="body" sz="quarter" idx="16" hasCustomPrompt="1"/>
          </p:nvPr>
        </p:nvSpPr>
        <p:spPr>
          <a:xfrm>
            <a:off x="4144320" y="6122924"/>
            <a:ext cx="2749503" cy="461665"/>
          </a:xfrm>
        </p:spPr>
        <p:txBody>
          <a:bodyPr wrap="square" anchor="b">
            <a:spAutoFit/>
          </a:bodyPr>
          <a:lstStyle>
            <a:lvl1pPr marL="0" indent="0">
              <a:buNone/>
              <a:defRPr b="0">
                <a:solidFill>
                  <a:schemeClr val="bg1"/>
                </a:solidFill>
              </a:defRPr>
            </a:lvl1pPr>
          </a:lstStyle>
          <a:p>
            <a:pPr lvl="0"/>
            <a:r>
              <a:rPr lang="nb-NO" dirty="0"/>
              <a:t>Company</a:t>
            </a:r>
            <a:endParaRPr lang="en-GB" dirty="0"/>
          </a:p>
        </p:txBody>
      </p:sp>
      <p:pic>
        <p:nvPicPr>
          <p:cNvPr id="9" name="Bilde 4">
            <a:extLst>
              <a:ext uri="{FF2B5EF4-FFF2-40B4-BE49-F238E27FC236}">
                <a16:creationId xmlns:a16="http://schemas.microsoft.com/office/drawing/2014/main" xmlns="" id="{DD159204-74D0-BD44-A007-8208D39C4F64}"/>
              </a:ext>
            </a:extLst>
          </p:cNvPr>
          <p:cNvPicPr>
            <a:picLocks noChangeAspect="1"/>
          </p:cNvPicPr>
          <p:nvPr userDrawn="1"/>
        </p:nvPicPr>
        <p:blipFill>
          <a:blip r:embed="rId3"/>
          <a:stretch>
            <a:fillRect/>
          </a:stretch>
        </p:blipFill>
        <p:spPr>
          <a:xfrm>
            <a:off x="0" y="51527"/>
            <a:ext cx="9906000" cy="1025271"/>
          </a:xfrm>
          <a:prstGeom prst="rect">
            <a:avLst/>
          </a:prstGeom>
        </p:spPr>
      </p:pic>
    </p:spTree>
    <p:extLst>
      <p:ext uri="{BB962C8B-B14F-4D97-AF65-F5344CB8AC3E}">
        <p14:creationId xmlns:p14="http://schemas.microsoft.com/office/powerpoint/2010/main" xmlns="" val="1858697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text re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chemeClr val="accent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512099" y="1545951"/>
            <a:ext cx="8882474"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511763" y="1315555"/>
            <a:ext cx="8882474" cy="461665"/>
          </a:xfrm>
        </p:spPr>
        <p:txBody>
          <a:bodyPr>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53742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text and photo">
    <p:spTree>
      <p:nvGrpSpPr>
        <p:cNvPr id="1" name=""/>
        <p:cNvGrpSpPr/>
        <p:nvPr/>
      </p:nvGrpSpPr>
      <p:grpSpPr>
        <a:xfrm>
          <a:off x="0" y="0"/>
          <a:ext cx="0" cy="0"/>
          <a:chOff x="0" y="0"/>
          <a:chExt cx="0" cy="0"/>
        </a:xfrm>
      </p:grpSpPr>
      <p:sp>
        <p:nvSpPr>
          <p:cNvPr id="7" name="Rektangel 6"/>
          <p:cNvSpPr/>
          <p:nvPr userDrawn="1"/>
        </p:nvSpPr>
        <p:spPr>
          <a:xfrm>
            <a:off x="5968524" y="0"/>
            <a:ext cx="393747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5"/>
          </a:p>
        </p:txBody>
      </p:sp>
      <p:sp>
        <p:nvSpPr>
          <p:cNvPr id="5" name="Plassholder for bilde 4"/>
          <p:cNvSpPr>
            <a:spLocks noGrp="1"/>
          </p:cNvSpPr>
          <p:nvPr>
            <p:ph type="pic" sz="quarter" idx="10" hasCustomPrompt="1"/>
          </p:nvPr>
        </p:nvSpPr>
        <p:spPr>
          <a:xfrm>
            <a:off x="5968524" y="0"/>
            <a:ext cx="3937477"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512099" y="-259121"/>
            <a:ext cx="4988305" cy="2154436"/>
          </a:xfrm>
        </p:spPr>
        <p:txBody>
          <a:bodyPr/>
          <a:lstStyle>
            <a:lvl1pPr>
              <a:defRPr>
                <a:solidFill>
                  <a:srgbClr val="002060"/>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512099" y="1545951"/>
            <a:ext cx="4988305"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511763" y="1315555"/>
            <a:ext cx="4988305" cy="461665"/>
          </a:xfrm>
        </p:spPr>
        <p:txBody>
          <a:bodyPr wrap="square">
            <a:spAutoFit/>
          </a:bodyPr>
          <a:lstStyle>
            <a:lvl1pPr marL="0" indent="0">
              <a:buNone/>
              <a:defRPr b="1">
                <a:solidFill>
                  <a:srgbClr val="002060"/>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87870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text and photo red">
    <p:spTree>
      <p:nvGrpSpPr>
        <p:cNvPr id="1" name=""/>
        <p:cNvGrpSpPr/>
        <p:nvPr/>
      </p:nvGrpSpPr>
      <p:grpSpPr>
        <a:xfrm>
          <a:off x="0" y="0"/>
          <a:ext cx="0" cy="0"/>
          <a:chOff x="0" y="0"/>
          <a:chExt cx="0" cy="0"/>
        </a:xfrm>
      </p:grpSpPr>
      <p:sp>
        <p:nvSpPr>
          <p:cNvPr id="7" name="Rektangel 6"/>
          <p:cNvSpPr/>
          <p:nvPr userDrawn="1"/>
        </p:nvSpPr>
        <p:spPr>
          <a:xfrm>
            <a:off x="5968524" y="0"/>
            <a:ext cx="393747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5"/>
          </a:p>
        </p:txBody>
      </p:sp>
      <p:sp>
        <p:nvSpPr>
          <p:cNvPr id="5" name="Plassholder for bilde 4"/>
          <p:cNvSpPr>
            <a:spLocks noGrp="1"/>
          </p:cNvSpPr>
          <p:nvPr>
            <p:ph type="pic" sz="quarter" idx="10" hasCustomPrompt="1"/>
          </p:nvPr>
        </p:nvSpPr>
        <p:spPr>
          <a:xfrm>
            <a:off x="5968524" y="0"/>
            <a:ext cx="3937477" cy="6858000"/>
          </a:xfrm>
        </p:spPr>
        <p:txBody>
          <a:bodyPr/>
          <a:lstStyle>
            <a:lvl1pPr>
              <a:defRPr/>
            </a:lvl1pPr>
          </a:lstStyle>
          <a:p>
            <a:r>
              <a:rPr lang="en-GB" dirty="0"/>
              <a:t>Click the icon to add picture</a:t>
            </a:r>
          </a:p>
        </p:txBody>
      </p:sp>
      <p:sp>
        <p:nvSpPr>
          <p:cNvPr id="2" name="Tittel 1"/>
          <p:cNvSpPr>
            <a:spLocks noGrp="1"/>
          </p:cNvSpPr>
          <p:nvPr>
            <p:ph type="title" hasCustomPrompt="1"/>
          </p:nvPr>
        </p:nvSpPr>
        <p:spPr>
          <a:xfrm>
            <a:off x="512099" y="-259121"/>
            <a:ext cx="4988305" cy="2154436"/>
          </a:xfrm>
        </p:spPr>
        <p:txBody>
          <a:bodyPr/>
          <a:lstStyle>
            <a:lvl1pPr>
              <a:defRPr>
                <a:solidFill>
                  <a:schemeClr val="accent2"/>
                </a:solidFill>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8" name="Plassholder for innhold 2"/>
          <p:cNvSpPr>
            <a:spLocks noGrp="1"/>
          </p:cNvSpPr>
          <p:nvPr>
            <p:ph idx="1" hasCustomPrompt="1"/>
          </p:nvPr>
        </p:nvSpPr>
        <p:spPr>
          <a:xfrm>
            <a:off x="512099" y="1545951"/>
            <a:ext cx="4988305"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1" hasCustomPrompt="1"/>
          </p:nvPr>
        </p:nvSpPr>
        <p:spPr>
          <a:xfrm>
            <a:off x="511763" y="1315555"/>
            <a:ext cx="4988305" cy="46166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153274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and photo">
    <p:spTree>
      <p:nvGrpSpPr>
        <p:cNvPr id="1" name=""/>
        <p:cNvGrpSpPr/>
        <p:nvPr/>
      </p:nvGrpSpPr>
      <p:grpSpPr>
        <a:xfrm>
          <a:off x="0" y="0"/>
          <a:ext cx="0" cy="0"/>
          <a:chOff x="0" y="0"/>
          <a:chExt cx="0" cy="0"/>
        </a:xfrm>
      </p:grpSpPr>
      <p:sp>
        <p:nvSpPr>
          <p:cNvPr id="7" name="Rektangel 6"/>
          <p:cNvSpPr/>
          <p:nvPr userDrawn="1"/>
        </p:nvSpPr>
        <p:spPr>
          <a:xfrm>
            <a:off x="2333284" y="0"/>
            <a:ext cx="75727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5"/>
          </a:p>
        </p:txBody>
      </p:sp>
      <p:sp>
        <p:nvSpPr>
          <p:cNvPr id="5" name="Plassholder for bilde 4"/>
          <p:cNvSpPr>
            <a:spLocks noGrp="1"/>
          </p:cNvSpPr>
          <p:nvPr>
            <p:ph type="pic" sz="quarter" idx="10" hasCustomPrompt="1"/>
          </p:nvPr>
        </p:nvSpPr>
        <p:spPr>
          <a:xfrm>
            <a:off x="2333284" y="0"/>
            <a:ext cx="7572717" cy="6858000"/>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512099" y="814665"/>
            <a:ext cx="1629548" cy="5325810"/>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511763" y="584269"/>
            <a:ext cx="1629548" cy="1384995"/>
          </a:xfrm>
        </p:spPr>
        <p:txBody>
          <a:bodyPr wrap="square">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222773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photo red">
    <p:spTree>
      <p:nvGrpSpPr>
        <p:cNvPr id="1" name=""/>
        <p:cNvGrpSpPr/>
        <p:nvPr/>
      </p:nvGrpSpPr>
      <p:grpSpPr>
        <a:xfrm>
          <a:off x="0" y="0"/>
          <a:ext cx="0" cy="0"/>
          <a:chOff x="0" y="0"/>
          <a:chExt cx="0" cy="0"/>
        </a:xfrm>
      </p:grpSpPr>
      <p:sp>
        <p:nvSpPr>
          <p:cNvPr id="7" name="Rektangel 6"/>
          <p:cNvSpPr/>
          <p:nvPr userDrawn="1"/>
        </p:nvSpPr>
        <p:spPr>
          <a:xfrm>
            <a:off x="2333284" y="0"/>
            <a:ext cx="757271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85"/>
          </a:p>
        </p:txBody>
      </p:sp>
      <p:sp>
        <p:nvSpPr>
          <p:cNvPr id="5" name="Plassholder for bilde 4"/>
          <p:cNvSpPr>
            <a:spLocks noGrp="1"/>
          </p:cNvSpPr>
          <p:nvPr>
            <p:ph type="pic" sz="quarter" idx="10" hasCustomPrompt="1"/>
          </p:nvPr>
        </p:nvSpPr>
        <p:spPr>
          <a:xfrm>
            <a:off x="2333284" y="0"/>
            <a:ext cx="7572717" cy="6858000"/>
          </a:xfrm>
        </p:spPr>
        <p:txBody>
          <a:bodyPr/>
          <a:lstStyle>
            <a:lvl1pPr>
              <a:defRPr/>
            </a:lvl1pPr>
          </a:lstStyle>
          <a:p>
            <a:r>
              <a:rPr lang="en-GB" dirty="0"/>
              <a:t>Click the icon to add picture</a:t>
            </a:r>
          </a:p>
        </p:txBody>
      </p:sp>
      <p:sp>
        <p:nvSpPr>
          <p:cNvPr id="10" name="Plassholder for innhold 2"/>
          <p:cNvSpPr>
            <a:spLocks noGrp="1"/>
          </p:cNvSpPr>
          <p:nvPr>
            <p:ph idx="11" hasCustomPrompt="1"/>
          </p:nvPr>
        </p:nvSpPr>
        <p:spPr>
          <a:xfrm>
            <a:off x="512099" y="814665"/>
            <a:ext cx="1629548" cy="5325810"/>
          </a:xfrm>
        </p:spPr>
        <p:txBody>
          <a:body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11" name="Plassholder for tekst 8"/>
          <p:cNvSpPr>
            <a:spLocks noGrp="1"/>
          </p:cNvSpPr>
          <p:nvPr>
            <p:ph type="body" sz="quarter" idx="12" hasCustomPrompt="1"/>
          </p:nvPr>
        </p:nvSpPr>
        <p:spPr>
          <a:xfrm>
            <a:off x="511763" y="584269"/>
            <a:ext cx="1629548" cy="1384995"/>
          </a:xfrm>
        </p:spPr>
        <p:txBody>
          <a:bodyPr wrap="square">
            <a:spAutoFit/>
          </a:bodyPr>
          <a:lstStyle>
            <a:lvl1pPr marL="0" indent="0">
              <a:buNone/>
              <a:defRPr b="1">
                <a:solidFill>
                  <a:schemeClr val="accent2"/>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xmlns="" val="2744334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12099" y="279488"/>
            <a:ext cx="8882474" cy="1077218"/>
          </a:xfrm>
          <a:prstGeom prst="rect">
            <a:avLst/>
          </a:prstGeom>
        </p:spPr>
        <p:txBody>
          <a:bodyPr vert="horz" wrap="square" lIns="0" tIns="0" rIns="0" bIns="0" rtlCol="0" anchor="ctr">
            <a:spAutoFit/>
          </a:body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tekst 2"/>
          <p:cNvSpPr>
            <a:spLocks noGrp="1"/>
          </p:cNvSpPr>
          <p:nvPr>
            <p:ph type="body" idx="1"/>
          </p:nvPr>
        </p:nvSpPr>
        <p:spPr>
          <a:xfrm>
            <a:off x="512099" y="1324129"/>
            <a:ext cx="8882474" cy="4816347"/>
          </a:xfrm>
          <a:prstGeom prst="rect">
            <a:avLst/>
          </a:prstGeom>
        </p:spPr>
        <p:txBody>
          <a:bodyPr vert="horz" lIns="0" tIns="0" rIns="0" bIns="0" rtlCol="0">
            <a:normAutofit/>
          </a:bodyPr>
          <a:lstStyle/>
          <a:p>
            <a:pPr lvl="0"/>
            <a:r>
              <a:rPr lang="nb-NO" dirty="0" err="1"/>
              <a:t>Click</a:t>
            </a:r>
            <a:r>
              <a:rPr lang="nb-NO" dirty="0"/>
              <a:t> to </a:t>
            </a:r>
            <a:r>
              <a:rPr lang="nb-NO" dirty="0" err="1"/>
              <a:t>add</a:t>
            </a:r>
            <a:r>
              <a:rPr lang="nb-NO" dirty="0"/>
              <a:t> </a:t>
            </a:r>
            <a:r>
              <a:rPr lang="nb-NO" dirty="0" err="1"/>
              <a:t>text</a:t>
            </a:r>
            <a:endParaRPr lang="nb-NO" dirty="0"/>
          </a:p>
          <a:p>
            <a:pPr lvl="1"/>
            <a:r>
              <a:rPr lang="nb-NO" dirty="0"/>
              <a:t>Second level</a:t>
            </a:r>
          </a:p>
          <a:p>
            <a:pPr lvl="2"/>
            <a:r>
              <a:rPr lang="nb-NO" dirty="0"/>
              <a:t>Third level</a:t>
            </a:r>
          </a:p>
          <a:p>
            <a:pPr lvl="3"/>
            <a:r>
              <a:rPr lang="nb-NO" dirty="0"/>
              <a:t>Fourth level</a:t>
            </a:r>
          </a:p>
          <a:p>
            <a:pPr lvl="4"/>
            <a:r>
              <a:rPr lang="nb-NO" dirty="0"/>
              <a:t>Fifth level</a:t>
            </a:r>
          </a:p>
        </p:txBody>
      </p:sp>
      <p:sp>
        <p:nvSpPr>
          <p:cNvPr id="29" name="Rectangle 5"/>
          <p:cNvSpPr>
            <a:spLocks noChangeArrowheads="1"/>
          </p:cNvSpPr>
          <p:nvPr userDrawn="1"/>
        </p:nvSpPr>
        <p:spPr bwMode="auto">
          <a:xfrm>
            <a:off x="774653" y="6452713"/>
            <a:ext cx="63211" cy="80972"/>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0" name="Freeform 6"/>
          <p:cNvSpPr>
            <a:spLocks/>
          </p:cNvSpPr>
          <p:nvPr userDrawn="1"/>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1" name="Rectangle 7"/>
          <p:cNvSpPr>
            <a:spLocks noChangeArrowheads="1"/>
          </p:cNvSpPr>
          <p:nvPr userDrawn="1"/>
        </p:nvSpPr>
        <p:spPr bwMode="auto">
          <a:xfrm>
            <a:off x="519230" y="6452713"/>
            <a:ext cx="63211"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2" name="Freeform 8"/>
          <p:cNvSpPr>
            <a:spLocks/>
          </p:cNvSpPr>
          <p:nvPr userDrawn="1"/>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3" name="Freeform 9"/>
          <p:cNvSpPr>
            <a:spLocks/>
          </p:cNvSpPr>
          <p:nvPr userDrawn="1"/>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4" name="Rectangle 10"/>
          <p:cNvSpPr>
            <a:spLocks noChangeArrowheads="1"/>
          </p:cNvSpPr>
          <p:nvPr userDrawn="1"/>
        </p:nvSpPr>
        <p:spPr bwMode="auto">
          <a:xfrm>
            <a:off x="997824" y="6452713"/>
            <a:ext cx="62566"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5" name="Freeform 11"/>
          <p:cNvSpPr>
            <a:spLocks/>
          </p:cNvSpPr>
          <p:nvPr userDrawn="1"/>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6" name="Rectangle 12"/>
          <p:cNvSpPr>
            <a:spLocks noChangeArrowheads="1"/>
          </p:cNvSpPr>
          <p:nvPr userDrawn="1"/>
        </p:nvSpPr>
        <p:spPr bwMode="auto">
          <a:xfrm>
            <a:off x="710152" y="6295533"/>
            <a:ext cx="64501" cy="238153"/>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7" name="Line 13"/>
          <p:cNvSpPr>
            <a:spLocks noChangeShapeType="1"/>
          </p:cNvSpPr>
          <p:nvPr userDrawn="1"/>
        </p:nvSpPr>
        <p:spPr bwMode="auto">
          <a:xfrm>
            <a:off x="837864" y="6533684"/>
            <a:ext cx="159961" cy="0"/>
          </a:xfrm>
          <a:prstGeom prst="line">
            <a:avLst/>
          </a:prstGeom>
          <a:noFill/>
          <a:ln w="19050"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
        <p:nvSpPr>
          <p:cNvPr id="38" name="Line 14"/>
          <p:cNvSpPr>
            <a:spLocks noChangeShapeType="1"/>
          </p:cNvSpPr>
          <p:nvPr userDrawn="1"/>
        </p:nvSpPr>
        <p:spPr bwMode="auto">
          <a:xfrm>
            <a:off x="1188102" y="6533684"/>
            <a:ext cx="8712739" cy="0"/>
          </a:xfrm>
          <a:prstGeom prst="line">
            <a:avLst/>
          </a:prstGeom>
          <a:noFill/>
          <a:ln w="19050"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39" name="Line 15"/>
          <p:cNvSpPr>
            <a:spLocks noChangeShapeType="1"/>
          </p:cNvSpPr>
          <p:nvPr userDrawn="1"/>
        </p:nvSpPr>
        <p:spPr bwMode="auto">
          <a:xfrm>
            <a:off x="2580" y="6533684"/>
            <a:ext cx="516650" cy="0"/>
          </a:xfrm>
          <a:prstGeom prst="line">
            <a:avLst/>
          </a:prstGeom>
          <a:noFill/>
          <a:ln w="19050"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a:p>
        </p:txBody>
      </p:sp>
    </p:spTree>
    <p:extLst>
      <p:ext uri="{BB962C8B-B14F-4D97-AF65-F5344CB8AC3E}">
        <p14:creationId xmlns:p14="http://schemas.microsoft.com/office/powerpoint/2010/main" xmlns="" val="381235484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75" r:id="rId4"/>
    <p:sldLayoutId id="2147483664" r:id="rId5"/>
    <p:sldLayoutId id="2147483657" r:id="rId6"/>
    <p:sldLayoutId id="2147483665" r:id="rId7"/>
    <p:sldLayoutId id="2147483658" r:id="rId8"/>
    <p:sldLayoutId id="2147483666" r:id="rId9"/>
    <p:sldLayoutId id="2147483659" r:id="rId10"/>
    <p:sldLayoutId id="2147483674" r:id="rId11"/>
    <p:sldLayoutId id="2147483660" r:id="rId12"/>
    <p:sldLayoutId id="2147483673" r:id="rId13"/>
    <p:sldLayoutId id="2147483667" r:id="rId14"/>
    <p:sldLayoutId id="2147483672" r:id="rId15"/>
    <p:sldLayoutId id="2147483661" r:id="rId16"/>
    <p:sldLayoutId id="2147483668" r:id="rId17"/>
    <p:sldLayoutId id="2147483651" r:id="rId18"/>
    <p:sldLayoutId id="2147483669" r:id="rId19"/>
    <p:sldLayoutId id="2147483670" r:id="rId20"/>
    <p:sldLayoutId id="2147483671" r:id="rId21"/>
    <p:sldLayoutId id="2147483654" r:id="rId22"/>
    <p:sldLayoutId id="2147483663" r:id="rId23"/>
  </p:sldLayoutIdLst>
  <p:hf sldNum="0" hdr="0" ftr="0"/>
  <p:txStyles>
    <p:titleStyle>
      <a:lvl1pPr algn="l" defTabSz="1828499" rtl="0" eaLnBrk="1" latinLnBrk="0" hangingPunct="1">
        <a:lnSpc>
          <a:spcPct val="100000"/>
        </a:lnSpc>
        <a:spcBef>
          <a:spcPct val="0"/>
        </a:spcBef>
        <a:buNone/>
        <a:defRPr sz="7000" b="1" kern="1200">
          <a:solidFill>
            <a:schemeClr val="bg2"/>
          </a:solidFill>
          <a:latin typeface="+mj-lt"/>
          <a:ea typeface="+mj-ea"/>
          <a:cs typeface="+mj-cs"/>
        </a:defRPr>
      </a:lvl1pPr>
    </p:titleStyle>
    <p:bodyStyle>
      <a:lvl1pPr marL="457124" indent="-457124" algn="l" defTabSz="1828499" rtl="0" eaLnBrk="1" latinLnBrk="0" hangingPunct="1">
        <a:lnSpc>
          <a:spcPct val="100000"/>
        </a:lnSpc>
        <a:spcBef>
          <a:spcPts val="2001"/>
        </a:spcBef>
        <a:buFont typeface="Arial" panose="020B0604020202020204" pitchFamily="34" charset="0"/>
        <a:buChar char="•"/>
        <a:defRPr sz="3000" kern="1200">
          <a:solidFill>
            <a:schemeClr val="dk2"/>
          </a:solidFill>
          <a:latin typeface="+mn-lt"/>
          <a:ea typeface="+mn-ea"/>
          <a:cs typeface="+mn-cs"/>
        </a:defRPr>
      </a:lvl1pPr>
      <a:lvl2pPr marL="1371373" indent="-457124" algn="l" defTabSz="1828499" rtl="0" eaLnBrk="1" latinLnBrk="0" hangingPunct="1">
        <a:lnSpc>
          <a:spcPct val="100000"/>
        </a:lnSpc>
        <a:spcBef>
          <a:spcPts val="999"/>
        </a:spcBef>
        <a:buFont typeface="Arial" panose="020B0604020202020204" pitchFamily="34" charset="0"/>
        <a:buChar char="•"/>
        <a:defRPr sz="3000" kern="1200" baseline="0">
          <a:solidFill>
            <a:schemeClr val="dk2"/>
          </a:solidFill>
          <a:latin typeface="+mn-lt"/>
          <a:ea typeface="+mn-ea"/>
          <a:cs typeface="+mn-cs"/>
        </a:defRPr>
      </a:lvl2pPr>
      <a:lvl3pPr marL="2285623" indent="-457124" algn="l" defTabSz="1828499" rtl="0" eaLnBrk="1" latinLnBrk="0" hangingPunct="1">
        <a:lnSpc>
          <a:spcPct val="100000"/>
        </a:lnSpc>
        <a:spcBef>
          <a:spcPts val="999"/>
        </a:spcBef>
        <a:buFont typeface="Arial" panose="020B0604020202020204" pitchFamily="34" charset="0"/>
        <a:buChar char="•"/>
        <a:defRPr sz="3000" kern="1200" baseline="0">
          <a:solidFill>
            <a:schemeClr val="dk2"/>
          </a:solidFill>
          <a:latin typeface="+mn-lt"/>
          <a:ea typeface="+mn-ea"/>
          <a:cs typeface="+mn-cs"/>
        </a:defRPr>
      </a:lvl3pPr>
      <a:lvl4pPr marL="3199873" indent="-457124" algn="l" defTabSz="1828499" rtl="0" eaLnBrk="1" latinLnBrk="0" hangingPunct="1">
        <a:lnSpc>
          <a:spcPct val="100000"/>
        </a:lnSpc>
        <a:spcBef>
          <a:spcPts val="999"/>
        </a:spcBef>
        <a:buFont typeface="Arial" panose="020B0604020202020204" pitchFamily="34" charset="0"/>
        <a:buChar char="•"/>
        <a:defRPr sz="3000" kern="1200">
          <a:solidFill>
            <a:schemeClr val="dk2"/>
          </a:solidFill>
          <a:latin typeface="+mn-lt"/>
          <a:ea typeface="+mn-ea"/>
          <a:cs typeface="+mn-cs"/>
        </a:defRPr>
      </a:lvl4pPr>
      <a:lvl5pPr marL="4114125" indent="-457124" algn="l" defTabSz="1828499" rtl="0" eaLnBrk="1" latinLnBrk="0" hangingPunct="1">
        <a:lnSpc>
          <a:spcPct val="100000"/>
        </a:lnSpc>
        <a:spcBef>
          <a:spcPts val="999"/>
        </a:spcBef>
        <a:buFont typeface="Arial" panose="020B0604020202020204" pitchFamily="34" charset="0"/>
        <a:buChar char="•"/>
        <a:defRPr sz="3000" kern="1200">
          <a:solidFill>
            <a:schemeClr val="dk2"/>
          </a:solidFill>
          <a:latin typeface="+mn-lt"/>
          <a:ea typeface="+mn-ea"/>
          <a:cs typeface="+mn-cs"/>
        </a:defRPr>
      </a:lvl5pPr>
      <a:lvl6pPr marL="5028374" indent="-457124" algn="l" defTabSz="1828499"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42622" indent="-457124" algn="l" defTabSz="1828499"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6871" indent="-457124" algn="l" defTabSz="1828499"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71121" indent="-457124" algn="l" defTabSz="1828499"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p:bodyStyle>
    <p:otherStyle>
      <a:defPPr>
        <a:defRPr lang="en-US"/>
      </a:defPPr>
      <a:lvl1pPr marL="0" algn="l" defTabSz="1828499" rtl="0" eaLnBrk="1" latinLnBrk="0" hangingPunct="1">
        <a:defRPr sz="3598" kern="1200">
          <a:solidFill>
            <a:schemeClr val="tx1"/>
          </a:solidFill>
          <a:latin typeface="+mn-lt"/>
          <a:ea typeface="+mn-ea"/>
          <a:cs typeface="+mn-cs"/>
        </a:defRPr>
      </a:lvl1pPr>
      <a:lvl2pPr marL="914250" algn="l" defTabSz="1828499" rtl="0" eaLnBrk="1" latinLnBrk="0" hangingPunct="1">
        <a:defRPr sz="3598" kern="1200">
          <a:solidFill>
            <a:schemeClr val="tx1"/>
          </a:solidFill>
          <a:latin typeface="+mn-lt"/>
          <a:ea typeface="+mn-ea"/>
          <a:cs typeface="+mn-cs"/>
        </a:defRPr>
      </a:lvl2pPr>
      <a:lvl3pPr marL="1828499" algn="l" defTabSz="1828499" rtl="0" eaLnBrk="1" latinLnBrk="0" hangingPunct="1">
        <a:defRPr sz="3598" kern="1200">
          <a:solidFill>
            <a:schemeClr val="tx1"/>
          </a:solidFill>
          <a:latin typeface="+mn-lt"/>
          <a:ea typeface="+mn-ea"/>
          <a:cs typeface="+mn-cs"/>
        </a:defRPr>
      </a:lvl3pPr>
      <a:lvl4pPr marL="2742749" algn="l" defTabSz="1828499" rtl="0" eaLnBrk="1" latinLnBrk="0" hangingPunct="1">
        <a:defRPr sz="3598" kern="1200">
          <a:solidFill>
            <a:schemeClr val="tx1"/>
          </a:solidFill>
          <a:latin typeface="+mn-lt"/>
          <a:ea typeface="+mn-ea"/>
          <a:cs typeface="+mn-cs"/>
        </a:defRPr>
      </a:lvl4pPr>
      <a:lvl5pPr marL="3656999" algn="l" defTabSz="1828499" rtl="0" eaLnBrk="1" latinLnBrk="0" hangingPunct="1">
        <a:defRPr sz="3598" kern="1200">
          <a:solidFill>
            <a:schemeClr val="tx1"/>
          </a:solidFill>
          <a:latin typeface="+mn-lt"/>
          <a:ea typeface="+mn-ea"/>
          <a:cs typeface="+mn-cs"/>
        </a:defRPr>
      </a:lvl5pPr>
      <a:lvl6pPr marL="4571248" algn="l" defTabSz="1828499" rtl="0" eaLnBrk="1" latinLnBrk="0" hangingPunct="1">
        <a:defRPr sz="3598" kern="1200">
          <a:solidFill>
            <a:schemeClr val="tx1"/>
          </a:solidFill>
          <a:latin typeface="+mn-lt"/>
          <a:ea typeface="+mn-ea"/>
          <a:cs typeface="+mn-cs"/>
        </a:defRPr>
      </a:lvl6pPr>
      <a:lvl7pPr marL="5485498" algn="l" defTabSz="1828499" rtl="0" eaLnBrk="1" latinLnBrk="0" hangingPunct="1">
        <a:defRPr sz="3598" kern="1200">
          <a:solidFill>
            <a:schemeClr val="tx1"/>
          </a:solidFill>
          <a:latin typeface="+mn-lt"/>
          <a:ea typeface="+mn-ea"/>
          <a:cs typeface="+mn-cs"/>
        </a:defRPr>
      </a:lvl7pPr>
      <a:lvl8pPr marL="6399748" algn="l" defTabSz="1828499" rtl="0" eaLnBrk="1" latinLnBrk="0" hangingPunct="1">
        <a:defRPr sz="3598" kern="1200">
          <a:solidFill>
            <a:schemeClr val="tx1"/>
          </a:solidFill>
          <a:latin typeface="+mn-lt"/>
          <a:ea typeface="+mn-ea"/>
          <a:cs typeface="+mn-cs"/>
        </a:defRPr>
      </a:lvl8pPr>
      <a:lvl9pPr marL="7313997" algn="l" defTabSz="1828499" rtl="0" eaLnBrk="1" latinLnBrk="0" hangingPunct="1">
        <a:defRPr sz="35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einforma.com/informacion-empresas/informes-empresas/balance-empresa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Socialneet@ajmataro.cat" TargetMode="External"/><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hyperlink" Target="mailto:Socialneet@ajmataro.cat"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DBADDFA-348A-ED44-BEC9-7A8CF537553D}"/>
              </a:ext>
            </a:extLst>
          </p:cNvPr>
          <p:cNvSpPr>
            <a:spLocks noGrp="1"/>
          </p:cNvSpPr>
          <p:nvPr>
            <p:ph type="ctrTitle"/>
          </p:nvPr>
        </p:nvSpPr>
        <p:spPr>
          <a:xfrm>
            <a:off x="512006" y="3249276"/>
            <a:ext cx="7448552" cy="500137"/>
          </a:xfrm>
        </p:spPr>
        <p:txBody>
          <a:bodyPr/>
          <a:lstStyle/>
          <a:p>
            <a:r>
              <a:rPr lang="ca-ES" dirty="0"/>
              <a:t>WELFARE AND HEALTH SECTOR</a:t>
            </a:r>
          </a:p>
        </p:txBody>
      </p:sp>
      <p:sp>
        <p:nvSpPr>
          <p:cNvPr id="3" name="Marcador de fecha 2">
            <a:extLst>
              <a:ext uri="{FF2B5EF4-FFF2-40B4-BE49-F238E27FC236}">
                <a16:creationId xmlns:a16="http://schemas.microsoft.com/office/drawing/2014/main" xmlns="" id="{5D60B3FE-5FE2-834B-BA68-C2407932AB64}"/>
              </a:ext>
            </a:extLst>
          </p:cNvPr>
          <p:cNvSpPr>
            <a:spLocks noGrp="1"/>
          </p:cNvSpPr>
          <p:nvPr>
            <p:ph type="dt" sz="half" idx="10"/>
          </p:nvPr>
        </p:nvSpPr>
        <p:spPr>
          <a:xfrm>
            <a:off x="8168576" y="6119975"/>
            <a:ext cx="1619401" cy="279948"/>
          </a:xfrm>
        </p:spPr>
        <p:txBody>
          <a:bodyPr/>
          <a:lstStyle/>
          <a:p>
            <a:fld id="{35900153-C3D1-4B62-A437-E57CAB8AEB13}" type="datetime1">
              <a:rPr lang="nb-NO" smtClean="0"/>
              <a:pPr/>
              <a:t>03.02.2021</a:t>
            </a:fld>
            <a:endParaRPr lang="nb-NO" dirty="0"/>
          </a:p>
        </p:txBody>
      </p:sp>
      <p:sp>
        <p:nvSpPr>
          <p:cNvPr id="4" name="Marcador de texto 3">
            <a:extLst>
              <a:ext uri="{FF2B5EF4-FFF2-40B4-BE49-F238E27FC236}">
                <a16:creationId xmlns:a16="http://schemas.microsoft.com/office/drawing/2014/main" xmlns="" id="{94D238B5-DFE0-9247-BE9D-6E2A5E81CA90}"/>
              </a:ext>
            </a:extLst>
          </p:cNvPr>
          <p:cNvSpPr>
            <a:spLocks noGrp="1"/>
          </p:cNvSpPr>
          <p:nvPr>
            <p:ph type="body" sz="quarter" idx="13"/>
          </p:nvPr>
        </p:nvSpPr>
        <p:spPr>
          <a:xfrm>
            <a:off x="512006" y="5935309"/>
            <a:ext cx="2582068" cy="369332"/>
          </a:xfrm>
        </p:spPr>
        <p:txBody>
          <a:bodyPr vert="horz" wrap="square" lIns="0" tIns="0" rIns="0" bIns="0" rtlCol="0" anchor="ctr">
            <a:spAutoFit/>
          </a:bodyPr>
          <a:lstStyle/>
          <a:p>
            <a:pPr>
              <a:spcBef>
                <a:spcPct val="0"/>
              </a:spcBef>
            </a:pPr>
            <a:r>
              <a:rPr lang="en-GB" sz="2400" dirty="0">
                <a:latin typeface="+mj-lt"/>
                <a:ea typeface="+mj-ea"/>
                <a:cs typeface="+mj-cs"/>
              </a:rPr>
              <a:t>TRAMITS</a:t>
            </a:r>
            <a:endParaRPr lang="ca-ES" sz="3250" dirty="0">
              <a:latin typeface="+mj-lt"/>
              <a:ea typeface="+mj-ea"/>
              <a:cs typeface="+mj-cs"/>
            </a:endParaRPr>
          </a:p>
        </p:txBody>
      </p:sp>
    </p:spTree>
    <p:extLst>
      <p:ext uri="{BB962C8B-B14F-4D97-AF65-F5344CB8AC3E}">
        <p14:creationId xmlns:p14="http://schemas.microsoft.com/office/powerpoint/2010/main" xmlns="" val="3737489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ángulo 5"/>
          <p:cNvSpPr/>
          <p:nvPr/>
        </p:nvSpPr>
        <p:spPr>
          <a:xfrm>
            <a:off x="956599" y="4242616"/>
            <a:ext cx="2249055" cy="984885"/>
          </a:xfrm>
          <a:prstGeom prst="rect">
            <a:avLst/>
          </a:prstGeom>
        </p:spPr>
        <p:txBody>
          <a:bodyPr wrap="square" lIns="0" tIns="0" rIns="0" bIns="0">
            <a:spAutoFit/>
          </a:bodyPr>
          <a:lstStyle/>
          <a:p>
            <a:pPr>
              <a:spcAft>
                <a:spcPts val="600"/>
              </a:spcAft>
            </a:pPr>
            <a:r>
              <a:rPr lang="ca-ES" sz="900" dirty="0">
                <a:solidFill>
                  <a:schemeClr val="bg1">
                    <a:lumMod val="85000"/>
                  </a:schemeClr>
                </a:solidFill>
                <a:latin typeface="Lato" panose="020F0502020204030203" pitchFamily="34" charset="0"/>
              </a:rPr>
              <a:t>Fem un projecció de vendes i despeses ajustada al calendari de presentacions de subvencions.</a:t>
            </a:r>
          </a:p>
          <a:p>
            <a:pPr>
              <a:spcAft>
                <a:spcPts val="600"/>
              </a:spcAft>
            </a:pPr>
            <a:r>
              <a:rPr lang="ca-ES" sz="900" dirty="0">
                <a:solidFill>
                  <a:schemeClr val="bg1">
                    <a:lumMod val="85000"/>
                  </a:schemeClr>
                </a:solidFill>
                <a:latin typeface="Lato" panose="020F0502020204030203" pitchFamily="34" charset="0"/>
              </a:rPr>
              <a:t>La </a:t>
            </a:r>
            <a:r>
              <a:rPr lang="ca-ES" sz="900" b="1" dirty="0">
                <a:solidFill>
                  <a:schemeClr val="bg1">
                    <a:lumMod val="85000"/>
                  </a:schemeClr>
                </a:solidFill>
                <a:latin typeface="Lato" panose="020F0502020204030203" pitchFamily="34" charset="0"/>
              </a:rPr>
              <a:t>fórmula</a:t>
            </a:r>
            <a:r>
              <a:rPr lang="ca-ES" sz="900" dirty="0">
                <a:solidFill>
                  <a:schemeClr val="bg1">
                    <a:lumMod val="85000"/>
                  </a:schemeClr>
                </a:solidFill>
                <a:latin typeface="Lato" panose="020F0502020204030203" pitchFamily="34" charset="0"/>
              </a:rPr>
              <a:t> per calcular la projecció és:</a:t>
            </a:r>
          </a:p>
          <a:p>
            <a:r>
              <a:rPr lang="ca-ES" sz="900" dirty="0">
                <a:solidFill>
                  <a:schemeClr val="bg1">
                    <a:lumMod val="85000"/>
                  </a:schemeClr>
                </a:solidFill>
                <a:latin typeface="Lato" panose="020F0502020204030203" pitchFamily="34" charset="0"/>
              </a:rPr>
              <a:t>Primer any, entre el 0% i 15 % vendes objectiu.</a:t>
            </a:r>
          </a:p>
          <a:p>
            <a:r>
              <a:rPr lang="ca-ES" sz="900" dirty="0">
                <a:solidFill>
                  <a:schemeClr val="bg1">
                    <a:lumMod val="85000"/>
                  </a:schemeClr>
                </a:solidFill>
                <a:latin typeface="Lato" panose="020F0502020204030203" pitchFamily="34" charset="0"/>
              </a:rPr>
              <a:t>Segon any, entre el 30 i 45 % vendes objectiu.</a:t>
            </a:r>
          </a:p>
          <a:p>
            <a:r>
              <a:rPr lang="ca-ES" sz="900" dirty="0">
                <a:solidFill>
                  <a:schemeClr val="bg1">
                    <a:lumMod val="85000"/>
                  </a:schemeClr>
                </a:solidFill>
                <a:latin typeface="Lato" panose="020F0502020204030203" pitchFamily="34" charset="0"/>
              </a:rPr>
              <a:t>Tercer any, arribem  al 100 % vendes objectiu</a:t>
            </a:r>
          </a:p>
        </p:txBody>
      </p:sp>
      <p:sp>
        <p:nvSpPr>
          <p:cNvPr id="10" name="Rectángulo 9"/>
          <p:cNvSpPr/>
          <p:nvPr/>
        </p:nvSpPr>
        <p:spPr>
          <a:xfrm>
            <a:off x="776288" y="1457215"/>
            <a:ext cx="1824038" cy="2385268"/>
          </a:xfrm>
          <a:prstGeom prst="rect">
            <a:avLst/>
          </a:prstGeom>
        </p:spPr>
        <p:txBody>
          <a:bodyPr wrap="square" lIns="0" tIns="0" rIns="0" bIns="0">
            <a:spAutoFit/>
          </a:bodyPr>
          <a:lstStyle/>
          <a:p>
            <a:pPr>
              <a:spcAft>
                <a:spcPts val="600"/>
              </a:spcAft>
            </a:pPr>
            <a:r>
              <a:rPr lang="ca-ES" sz="1000" dirty="0">
                <a:solidFill>
                  <a:schemeClr val="bg1"/>
                </a:solidFill>
                <a:latin typeface="Lato" panose="020F0502020204030203" pitchFamily="34" charset="0"/>
              </a:rPr>
              <a:t>Escenari plantejat:</a:t>
            </a:r>
          </a:p>
          <a:p>
            <a:pPr marL="171450" indent="-171450">
              <a:buFont typeface="Arial" panose="020B0604020202020204" pitchFamily="34" charset="0"/>
              <a:buChar char="•"/>
            </a:pPr>
            <a:r>
              <a:rPr lang="ca-ES" sz="1000" b="1" dirty="0">
                <a:solidFill>
                  <a:schemeClr val="bg1"/>
                </a:solidFill>
                <a:latin typeface="Lato" panose="020F0502020204030203" pitchFamily="34" charset="0"/>
              </a:rPr>
              <a:t>Primer any </a:t>
            </a:r>
            <a:r>
              <a:rPr lang="ca-ES" sz="1000" dirty="0">
                <a:solidFill>
                  <a:schemeClr val="bg1"/>
                </a:solidFill>
                <a:latin typeface="Lato" panose="020F0502020204030203" pitchFamily="34" charset="0"/>
              </a:rPr>
              <a:t>sense Bestretes (Salaris) pels socis fundadors, l’objectiu es constituir-se i començar a engegar el projecte.</a:t>
            </a:r>
          </a:p>
          <a:p>
            <a:pPr marL="171450" indent="-171450">
              <a:buFont typeface="Arial" panose="020B0604020202020204" pitchFamily="34" charset="0"/>
              <a:buChar char="•"/>
            </a:pPr>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b="1" dirty="0">
                <a:solidFill>
                  <a:schemeClr val="bg1"/>
                </a:solidFill>
                <a:latin typeface="Lato" panose="020F0502020204030203" pitchFamily="34" charset="0"/>
              </a:rPr>
              <a:t>Segon any</a:t>
            </a:r>
            <a:r>
              <a:rPr lang="ca-ES" sz="1000" dirty="0">
                <a:solidFill>
                  <a:schemeClr val="bg1"/>
                </a:solidFill>
                <a:latin typeface="Lato" panose="020F0502020204030203" pitchFamily="34" charset="0"/>
              </a:rPr>
              <a:t>, l’objectiu és arribar al punt d’equilibri, amb una bestreta mínima (50 % Bestreta objectiu)</a:t>
            </a:r>
          </a:p>
          <a:p>
            <a:pPr marL="171450" indent="-171450">
              <a:buFont typeface="Arial" panose="020B0604020202020204" pitchFamily="34" charset="0"/>
              <a:buChar char="•"/>
            </a:pPr>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b="1" dirty="0">
                <a:solidFill>
                  <a:schemeClr val="bg1"/>
                </a:solidFill>
                <a:latin typeface="Lato" panose="020F0502020204030203" pitchFamily="34" charset="0"/>
              </a:rPr>
              <a:t>Tercer any</a:t>
            </a:r>
            <a:r>
              <a:rPr lang="ca-ES" sz="1000" dirty="0">
                <a:solidFill>
                  <a:schemeClr val="bg1"/>
                </a:solidFill>
                <a:latin typeface="Lato" panose="020F0502020204030203" pitchFamily="34" charset="0"/>
              </a:rPr>
              <a:t>, objectiu arribar a la viabilitat. Totes les despeses estan cobertes regularment. El projecte es Viable.</a:t>
            </a:r>
          </a:p>
        </p:txBody>
      </p:sp>
      <p:sp>
        <p:nvSpPr>
          <p:cNvPr id="19" name="Rectángulo 18">
            <a:extLst>
              <a:ext uri="{FF2B5EF4-FFF2-40B4-BE49-F238E27FC236}">
                <a16:creationId xmlns:a16="http://schemas.microsoft.com/office/drawing/2014/main" xmlns="" id="{AD6FE605-9232-5D40-908A-EEDE4775F2DF}"/>
              </a:ext>
            </a:extLst>
          </p:cNvPr>
          <p:cNvSpPr/>
          <p:nvPr/>
        </p:nvSpPr>
        <p:spPr>
          <a:xfrm>
            <a:off x="491645" y="968375"/>
            <a:ext cx="3031485" cy="5351744"/>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Scenario for reaching viability</a:t>
            </a:r>
            <a:r>
              <a:rPr lang="en-GB" sz="3200" b="1" dirty="0">
                <a:solidFill>
                  <a:schemeClr val="bg1"/>
                </a:solidFill>
                <a:latin typeface="Lato" panose="020F0502020204030203" pitchFamily="34" charset="0"/>
              </a:rPr>
              <a:t/>
            </a:r>
            <a:br>
              <a:rPr lang="en-GB" sz="3200" b="1" dirty="0">
                <a:solidFill>
                  <a:schemeClr val="bg1"/>
                </a:solidFill>
                <a:latin typeface="Lato" panose="020F0502020204030203" pitchFamily="34" charset="0"/>
              </a:rPr>
            </a:br>
            <a:endParaRPr lang="en-GB" sz="1000" dirty="0">
              <a:solidFill>
                <a:schemeClr val="bg1"/>
              </a:solidFill>
              <a:latin typeface="GT America" panose="00000500000000000000" pitchFamily="50" charset="0"/>
            </a:endParaRPr>
          </a:p>
          <a:p>
            <a:pPr>
              <a:spcAft>
                <a:spcPts val="600"/>
              </a:spcAft>
            </a:pPr>
            <a:r>
              <a:rPr lang="en-GB" sz="1000" dirty="0">
                <a:solidFill>
                  <a:schemeClr val="bg1"/>
                </a:solidFill>
                <a:latin typeface="GT America" panose="00000500000000000000" pitchFamily="50" charset="0"/>
              </a:rPr>
              <a:t>Planned scenario:</a:t>
            </a:r>
          </a:p>
          <a:p>
            <a:pPr marL="171450" indent="-171450">
              <a:buFont typeface="Arial" panose="020B0604020202020204" pitchFamily="34" charset="0"/>
              <a:buChar char="•"/>
            </a:pPr>
            <a:r>
              <a:rPr lang="en-GB" sz="1000" b="1" dirty="0">
                <a:solidFill>
                  <a:schemeClr val="bg1"/>
                </a:solidFill>
                <a:latin typeface="GT America" panose="00000500000000000000" pitchFamily="50" charset="0"/>
              </a:rPr>
              <a:t>The first year, </a:t>
            </a:r>
            <a:r>
              <a:rPr lang="en-GB" sz="1000" dirty="0">
                <a:solidFill>
                  <a:schemeClr val="bg1"/>
                </a:solidFill>
                <a:latin typeface="GT America" panose="00000500000000000000" pitchFamily="50" charset="0"/>
              </a:rPr>
              <a:t>no advanced payments (salaries) for founding members. The goal is to establish the project and get it up and running.</a:t>
            </a:r>
          </a:p>
          <a:p>
            <a:pPr marL="171450" indent="-171450">
              <a:buFont typeface="Arial" panose="020B0604020202020204" pitchFamily="34" charset="0"/>
              <a:buChar char="•"/>
            </a:pPr>
            <a:endParaRPr lang="en-GB" sz="1000" dirty="0">
              <a:solidFill>
                <a:schemeClr val="bg1"/>
              </a:solidFill>
              <a:latin typeface="GT America" panose="00000500000000000000" pitchFamily="50" charset="0"/>
            </a:endParaRPr>
          </a:p>
          <a:p>
            <a:pPr marL="171450" indent="-171450">
              <a:buFont typeface="Arial" panose="020B0604020202020204" pitchFamily="34" charset="0"/>
              <a:buChar char="•"/>
            </a:pPr>
            <a:r>
              <a:rPr lang="en-GB" sz="1000" b="1" dirty="0">
                <a:solidFill>
                  <a:schemeClr val="bg1"/>
                </a:solidFill>
                <a:latin typeface="GT America" panose="00000500000000000000" pitchFamily="50" charset="0"/>
              </a:rPr>
              <a:t>The second year</a:t>
            </a:r>
            <a:r>
              <a:rPr lang="en-GB" sz="1000" dirty="0">
                <a:solidFill>
                  <a:schemeClr val="bg1"/>
                </a:solidFill>
                <a:latin typeface="GT America" panose="00000500000000000000" pitchFamily="50" charset="0"/>
              </a:rPr>
              <a:t>, the goal is to reach the point of balance with a minimal payment (50% of planned final payment).</a:t>
            </a:r>
          </a:p>
          <a:p>
            <a:pPr marL="171450" indent="-171450">
              <a:buFont typeface="Arial" panose="020B0604020202020204" pitchFamily="34" charset="0"/>
              <a:buChar char="•"/>
            </a:pPr>
            <a:endParaRPr lang="en-GB" sz="1000" dirty="0">
              <a:solidFill>
                <a:schemeClr val="bg1"/>
              </a:solidFill>
              <a:latin typeface="GT America" panose="00000500000000000000" pitchFamily="50" charset="0"/>
            </a:endParaRPr>
          </a:p>
          <a:p>
            <a:pPr marL="171450" indent="-171450">
              <a:buFont typeface="Arial" panose="020B0604020202020204" pitchFamily="34" charset="0"/>
              <a:buChar char="•"/>
            </a:pPr>
            <a:r>
              <a:rPr lang="en-GB" sz="1000" b="1" dirty="0">
                <a:solidFill>
                  <a:schemeClr val="bg1"/>
                </a:solidFill>
                <a:latin typeface="GT America" panose="00000500000000000000" pitchFamily="50" charset="0"/>
              </a:rPr>
              <a:t>The third year</a:t>
            </a:r>
            <a:r>
              <a:rPr lang="en-GB" sz="1000" dirty="0">
                <a:solidFill>
                  <a:schemeClr val="bg1"/>
                </a:solidFill>
                <a:latin typeface="GT America" panose="00000500000000000000" pitchFamily="50" charset="0"/>
              </a:rPr>
              <a:t>, the goal is to reach viability. All expenses should be covered regularly. The project is viable.</a:t>
            </a:r>
            <a:r>
              <a:rPr lang="en-GB" sz="800" dirty="0">
                <a:solidFill>
                  <a:schemeClr val="bg1"/>
                </a:solidFill>
                <a:latin typeface="Lato" panose="020F0502020204030203" pitchFamily="34" charset="0"/>
              </a:rPr>
              <a:t>.</a:t>
            </a:r>
          </a:p>
          <a:p>
            <a:pPr>
              <a:spcAft>
                <a:spcPts val="600"/>
              </a:spcAft>
            </a:pPr>
            <a:endParaRPr lang="en-GB" sz="800" dirty="0">
              <a:solidFill>
                <a:schemeClr val="bg1"/>
              </a:solidFill>
              <a:latin typeface="GT America" panose="00000500000000000000" pitchFamily="50" charset="0"/>
            </a:endParaRPr>
          </a:p>
          <a:p>
            <a:pPr>
              <a:spcAft>
                <a:spcPts val="600"/>
              </a:spcAft>
            </a:pPr>
            <a:endParaRPr lang="en-GB" sz="800" dirty="0">
              <a:solidFill>
                <a:schemeClr val="bg1"/>
              </a:solidFill>
              <a:latin typeface="GT America" panose="00000500000000000000" pitchFamily="50" charset="0"/>
            </a:endParaRPr>
          </a:p>
          <a:p>
            <a:pPr>
              <a:spcAft>
                <a:spcPts val="600"/>
              </a:spcAft>
            </a:pPr>
            <a:endParaRPr lang="en-GB" sz="800" dirty="0">
              <a:solidFill>
                <a:schemeClr val="bg1"/>
              </a:solidFill>
              <a:latin typeface="GT America" panose="00000500000000000000" pitchFamily="50" charset="0"/>
            </a:endParaRPr>
          </a:p>
          <a:p>
            <a:pPr>
              <a:spcAft>
                <a:spcPts val="600"/>
              </a:spcAft>
            </a:pPr>
            <a:r>
              <a:rPr lang="en-GB" sz="800" dirty="0">
                <a:solidFill>
                  <a:schemeClr val="bg1"/>
                </a:solidFill>
                <a:latin typeface="GT America" panose="00000500000000000000" pitchFamily="50" charset="0"/>
              </a:rPr>
              <a:t>We have projected sales and costs in keeping with the calendar for grant applications.</a:t>
            </a:r>
          </a:p>
          <a:p>
            <a:pPr>
              <a:spcAft>
                <a:spcPts val="600"/>
              </a:spcAft>
            </a:pPr>
            <a:r>
              <a:rPr lang="en-GB" sz="800" dirty="0">
                <a:solidFill>
                  <a:schemeClr val="bg1"/>
                </a:solidFill>
                <a:latin typeface="GT America" panose="00000500000000000000" pitchFamily="50" charset="0"/>
              </a:rPr>
              <a:t>The </a:t>
            </a:r>
            <a:r>
              <a:rPr lang="en-GB" sz="800" b="1" dirty="0">
                <a:solidFill>
                  <a:schemeClr val="bg1"/>
                </a:solidFill>
                <a:latin typeface="GT America" panose="00000500000000000000" pitchFamily="50" charset="0"/>
              </a:rPr>
              <a:t>formula</a:t>
            </a:r>
            <a:r>
              <a:rPr lang="en-GB" sz="800" dirty="0">
                <a:solidFill>
                  <a:schemeClr val="bg1"/>
                </a:solidFill>
                <a:latin typeface="GT America" panose="00000500000000000000" pitchFamily="50" charset="0"/>
              </a:rPr>
              <a:t> for calculating the projection is:</a:t>
            </a:r>
          </a:p>
          <a:p>
            <a:r>
              <a:rPr lang="en-GB" sz="800" dirty="0">
                <a:solidFill>
                  <a:schemeClr val="bg1"/>
                </a:solidFill>
                <a:latin typeface="GT America" panose="00000500000000000000" pitchFamily="50" charset="0"/>
              </a:rPr>
              <a:t>The first year, 0-15% of the sales target.</a:t>
            </a:r>
          </a:p>
          <a:p>
            <a:r>
              <a:rPr lang="en-GB" sz="800" dirty="0">
                <a:solidFill>
                  <a:schemeClr val="bg1"/>
                </a:solidFill>
                <a:latin typeface="GT America" panose="00000500000000000000" pitchFamily="50" charset="0"/>
              </a:rPr>
              <a:t>The second year, 30-45% of the sales target.</a:t>
            </a:r>
          </a:p>
          <a:p>
            <a:r>
              <a:rPr lang="en-GB" sz="800" dirty="0">
                <a:solidFill>
                  <a:schemeClr val="bg1"/>
                </a:solidFill>
                <a:latin typeface="GT America" panose="00000500000000000000" pitchFamily="50" charset="0"/>
              </a:rPr>
              <a:t>The third year, we will reach 100% of the sales target.</a:t>
            </a:r>
          </a:p>
        </p:txBody>
      </p:sp>
      <p:grpSp>
        <p:nvGrpSpPr>
          <p:cNvPr id="12" name="Grupo 11">
            <a:extLst>
              <a:ext uri="{FF2B5EF4-FFF2-40B4-BE49-F238E27FC236}">
                <a16:creationId xmlns:a16="http://schemas.microsoft.com/office/drawing/2014/main" xmlns="" id="{9546D895-914B-1349-9009-3738CD0BCB9D}"/>
              </a:ext>
            </a:extLst>
          </p:cNvPr>
          <p:cNvGrpSpPr/>
          <p:nvPr/>
        </p:nvGrpSpPr>
        <p:grpSpPr>
          <a:xfrm>
            <a:off x="661158" y="5807568"/>
            <a:ext cx="1826227" cy="123111"/>
            <a:chOff x="6407239" y="3423785"/>
            <a:chExt cx="1826227" cy="123111"/>
          </a:xfrm>
        </p:grpSpPr>
        <p:cxnSp>
          <p:nvCxnSpPr>
            <p:cNvPr id="14" name="Conector recto 13">
              <a:extLst>
                <a:ext uri="{FF2B5EF4-FFF2-40B4-BE49-F238E27FC236}">
                  <a16:creationId xmlns:a16="http://schemas.microsoft.com/office/drawing/2014/main" xmlns="" id="{94B79C78-DED3-B745-B5F5-47D09DF9FA76}"/>
                </a:ext>
              </a:extLst>
            </p:cNvPr>
            <p:cNvCxnSpPr/>
            <p:nvPr/>
          </p:nvCxnSpPr>
          <p:spPr>
            <a:xfrm>
              <a:off x="6407239" y="3528811"/>
              <a:ext cx="289775"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xmlns="" id="{7F397FE7-4173-3946-BAC8-493DDE816DBE}"/>
                </a:ext>
              </a:extLst>
            </p:cNvPr>
            <p:cNvSpPr/>
            <p:nvPr/>
          </p:nvSpPr>
          <p:spPr>
            <a:xfrm>
              <a:off x="6791813" y="3423785"/>
              <a:ext cx="1441653" cy="123111"/>
            </a:xfrm>
            <a:prstGeom prst="rect">
              <a:avLst/>
            </a:prstGeom>
          </p:spPr>
          <p:txBody>
            <a:bodyPr wrap="square" lIns="0" tIns="0" rIns="0" bIns="0">
              <a:spAutoFit/>
            </a:bodyPr>
            <a:lstStyle/>
            <a:p>
              <a:pPr>
                <a:spcAft>
                  <a:spcPts val="1200"/>
                </a:spcAft>
              </a:pPr>
              <a:r>
                <a:rPr lang="en-GB" sz="800" dirty="0">
                  <a:solidFill>
                    <a:schemeClr val="bg1"/>
                  </a:solidFill>
                  <a:latin typeface="GT America" panose="00000500000000000000" pitchFamily="50" charset="0"/>
                </a:rPr>
                <a:t>Cumulative monthly results</a:t>
              </a:r>
            </a:p>
          </p:txBody>
        </p:sp>
      </p:grpSp>
      <p:grpSp>
        <p:nvGrpSpPr>
          <p:cNvPr id="16" name="Grupo 15">
            <a:extLst>
              <a:ext uri="{FF2B5EF4-FFF2-40B4-BE49-F238E27FC236}">
                <a16:creationId xmlns:a16="http://schemas.microsoft.com/office/drawing/2014/main" xmlns="" id="{9D72E99F-669B-724C-9B19-C8B6C86E31C9}"/>
              </a:ext>
            </a:extLst>
          </p:cNvPr>
          <p:cNvGrpSpPr/>
          <p:nvPr/>
        </p:nvGrpSpPr>
        <p:grpSpPr>
          <a:xfrm>
            <a:off x="661158" y="5505558"/>
            <a:ext cx="1490176" cy="123111"/>
            <a:chOff x="6407239" y="3440246"/>
            <a:chExt cx="1490176" cy="123111"/>
          </a:xfrm>
        </p:grpSpPr>
        <p:cxnSp>
          <p:nvCxnSpPr>
            <p:cNvPr id="17" name="Conector recto 16">
              <a:extLst>
                <a:ext uri="{FF2B5EF4-FFF2-40B4-BE49-F238E27FC236}">
                  <a16:creationId xmlns:a16="http://schemas.microsoft.com/office/drawing/2014/main" xmlns="" id="{7530FC43-17F4-9640-AFBE-B5C4BB644C33}"/>
                </a:ext>
              </a:extLst>
            </p:cNvPr>
            <p:cNvCxnSpPr/>
            <p:nvPr/>
          </p:nvCxnSpPr>
          <p:spPr>
            <a:xfrm>
              <a:off x="6407239" y="3528811"/>
              <a:ext cx="289775"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xmlns="" id="{661B845A-2C35-5F44-B671-19A757935660}"/>
                </a:ext>
              </a:extLst>
            </p:cNvPr>
            <p:cNvSpPr/>
            <p:nvPr/>
          </p:nvSpPr>
          <p:spPr>
            <a:xfrm>
              <a:off x="6791814" y="3440246"/>
              <a:ext cx="1105601" cy="123111"/>
            </a:xfrm>
            <a:prstGeom prst="rect">
              <a:avLst/>
            </a:prstGeom>
          </p:spPr>
          <p:txBody>
            <a:bodyPr wrap="square" lIns="0" tIns="0" rIns="0" bIns="0">
              <a:spAutoFit/>
            </a:bodyPr>
            <a:lstStyle/>
            <a:p>
              <a:pPr>
                <a:spcAft>
                  <a:spcPts val="1200"/>
                </a:spcAft>
              </a:pPr>
              <a:r>
                <a:rPr lang="en-GB" sz="800" dirty="0">
                  <a:solidFill>
                    <a:schemeClr val="bg1"/>
                  </a:solidFill>
                  <a:latin typeface="GT America" panose="00000500000000000000" pitchFamily="50" charset="0"/>
                </a:rPr>
                <a:t>Monthly income</a:t>
              </a:r>
            </a:p>
          </p:txBody>
        </p:sp>
      </p:grpSp>
      <p:sp>
        <p:nvSpPr>
          <p:cNvPr id="20" name="Tittel 1"/>
          <p:cNvSpPr txBox="1">
            <a:spLocks/>
          </p:cNvSpPr>
          <p:nvPr/>
        </p:nvSpPr>
        <p:spPr>
          <a:xfrm>
            <a:off x="8240038" y="6364109"/>
            <a:ext cx="1489106" cy="153888"/>
          </a:xfrm>
          <a:prstGeom prst="rect">
            <a:avLst/>
          </a:prstGeom>
        </p:spPr>
        <p:txBody>
          <a:bodyPr vert="horz" wrap="square" lIns="0" tIns="0" rIns="0" bIns="0" rtlCol="0" anchor="ctr">
            <a:spAutoFit/>
          </a:bodyPr>
          <a:lstStyle>
            <a:lvl1pPr algn="l" defTabSz="1828499" rtl="0" eaLnBrk="1" latinLnBrk="0" hangingPunct="1">
              <a:lnSpc>
                <a:spcPct val="100000"/>
              </a:lnSpc>
              <a:spcBef>
                <a:spcPct val="0"/>
              </a:spcBef>
              <a:buNone/>
              <a:defRPr sz="7000" b="1" kern="1200">
                <a:solidFill>
                  <a:schemeClr val="bg2"/>
                </a:solidFill>
                <a:latin typeface="+mj-lt"/>
                <a:ea typeface="+mj-ea"/>
                <a:cs typeface="+mj-cs"/>
              </a:defRPr>
            </a:lvl1pPr>
          </a:lstStyle>
          <a:p>
            <a:r>
              <a:rPr lang="en-GB" sz="1000" b="0" dirty="0">
                <a:solidFill>
                  <a:schemeClr val="tx1"/>
                </a:solidFill>
                <a:latin typeface="Canela" pitchFamily="50" charset="0"/>
                <a:ea typeface="SimSun" panose="02010600030101010101" pitchFamily="2" charset="-122"/>
              </a:rPr>
              <a:t>Pre-feasibility of the idea  </a:t>
            </a:r>
          </a:p>
        </p:txBody>
      </p:sp>
      <p:pic>
        <p:nvPicPr>
          <p:cNvPr id="21" name="Imagen 20">
            <a:extLst>
              <a:ext uri="{FF2B5EF4-FFF2-40B4-BE49-F238E27FC236}">
                <a16:creationId xmlns:a16="http://schemas.microsoft.com/office/drawing/2014/main" xmlns="" id="{27B16403-9C1F-AD49-BE2E-AD45E07506D9}"/>
              </a:ext>
            </a:extLst>
          </p:cNvPr>
          <p:cNvPicPr>
            <a:picLocks noChangeAspect="1"/>
          </p:cNvPicPr>
          <p:nvPr/>
        </p:nvPicPr>
        <p:blipFill>
          <a:blip r:embed="rId3"/>
          <a:stretch>
            <a:fillRect/>
          </a:stretch>
        </p:blipFill>
        <p:spPr>
          <a:xfrm>
            <a:off x="3670608" y="968375"/>
            <a:ext cx="5713939" cy="3976293"/>
          </a:xfrm>
          <a:prstGeom prst="rect">
            <a:avLst/>
          </a:prstGeom>
        </p:spPr>
      </p:pic>
      <p:sp>
        <p:nvSpPr>
          <p:cNvPr id="13" name="Rectangle 5">
            <a:extLst>
              <a:ext uri="{FF2B5EF4-FFF2-40B4-BE49-F238E27FC236}">
                <a16:creationId xmlns:a16="http://schemas.microsoft.com/office/drawing/2014/main" xmlns="" id="{07D700ED-6412-9544-8B8B-6F3E3AC0F193}"/>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6">
            <a:extLst>
              <a:ext uri="{FF2B5EF4-FFF2-40B4-BE49-F238E27FC236}">
                <a16:creationId xmlns:a16="http://schemas.microsoft.com/office/drawing/2014/main" xmlns="" id="{5BAA0DDA-835D-C045-B0E7-30CE2E7D7CE8}"/>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Rectangle 7">
            <a:extLst>
              <a:ext uri="{FF2B5EF4-FFF2-40B4-BE49-F238E27FC236}">
                <a16:creationId xmlns:a16="http://schemas.microsoft.com/office/drawing/2014/main" xmlns="" id="{9DF5B74B-7940-8147-8099-C12298FC945D}"/>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 name="Freeform 8">
            <a:extLst>
              <a:ext uri="{FF2B5EF4-FFF2-40B4-BE49-F238E27FC236}">
                <a16:creationId xmlns:a16="http://schemas.microsoft.com/office/drawing/2014/main" xmlns="" id="{8819DD84-BFC5-F940-A467-6CC845ACC56D}"/>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9">
            <a:extLst>
              <a:ext uri="{FF2B5EF4-FFF2-40B4-BE49-F238E27FC236}">
                <a16:creationId xmlns:a16="http://schemas.microsoft.com/office/drawing/2014/main" xmlns="" id="{C46091C5-F02B-DB4B-8E70-2EF3A788CE6A}"/>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10">
            <a:extLst>
              <a:ext uri="{FF2B5EF4-FFF2-40B4-BE49-F238E27FC236}">
                <a16:creationId xmlns:a16="http://schemas.microsoft.com/office/drawing/2014/main" xmlns="" id="{52DC6FB0-C129-ED44-B6B1-E9FBF1656581}"/>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11">
            <a:extLst>
              <a:ext uri="{FF2B5EF4-FFF2-40B4-BE49-F238E27FC236}">
                <a16:creationId xmlns:a16="http://schemas.microsoft.com/office/drawing/2014/main" xmlns="" id="{3B05490D-95D6-C24C-BB4D-4C27F5A502D1}"/>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Rectangle 12">
            <a:extLst>
              <a:ext uri="{FF2B5EF4-FFF2-40B4-BE49-F238E27FC236}">
                <a16:creationId xmlns:a16="http://schemas.microsoft.com/office/drawing/2014/main" xmlns="" id="{EFE98084-6F08-424B-9ED8-313AD9BFA879}"/>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13">
            <a:extLst>
              <a:ext uri="{FF2B5EF4-FFF2-40B4-BE49-F238E27FC236}">
                <a16:creationId xmlns:a16="http://schemas.microsoft.com/office/drawing/2014/main" xmlns="" id="{07B75889-3FB9-C440-B983-1099B21A500F}"/>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14">
            <a:extLst>
              <a:ext uri="{FF2B5EF4-FFF2-40B4-BE49-F238E27FC236}">
                <a16:creationId xmlns:a16="http://schemas.microsoft.com/office/drawing/2014/main" xmlns="" id="{D4F70877-AE6B-524E-8B4E-C28F8A8A8BD5}"/>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15">
            <a:extLst>
              <a:ext uri="{FF2B5EF4-FFF2-40B4-BE49-F238E27FC236}">
                <a16:creationId xmlns:a16="http://schemas.microsoft.com/office/drawing/2014/main" xmlns="" id="{900021BE-54C7-7549-9F17-EC9C7C082D73}"/>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436904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774653"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0" name="Freeform 6"/>
          <p:cNvSpPr>
            <a:spLocks/>
          </p:cNvSpPr>
          <p:nvPr/>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1" name="Rectangle 7"/>
          <p:cNvSpPr>
            <a:spLocks noChangeArrowheads="1"/>
          </p:cNvSpPr>
          <p:nvPr/>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2" name="Freeform 8"/>
          <p:cNvSpPr>
            <a:spLocks/>
          </p:cNvSpPr>
          <p:nvPr/>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5" name="Freeform 9"/>
          <p:cNvSpPr>
            <a:spLocks/>
          </p:cNvSpPr>
          <p:nvPr/>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6" name="Rectangle 10"/>
          <p:cNvSpPr>
            <a:spLocks noChangeArrowheads="1"/>
          </p:cNvSpPr>
          <p:nvPr/>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8" name="Freeform 11"/>
          <p:cNvSpPr>
            <a:spLocks/>
          </p:cNvSpPr>
          <p:nvPr/>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0" name="Line 13"/>
          <p:cNvSpPr>
            <a:spLocks noChangeShapeType="1"/>
          </p:cNvSpPr>
          <p:nvPr/>
        </p:nvSpPr>
        <p:spPr bwMode="auto">
          <a:xfrm>
            <a:off x="837864"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1" name="Line 14"/>
          <p:cNvSpPr>
            <a:spLocks noChangeShapeType="1"/>
          </p:cNvSpPr>
          <p:nvPr/>
        </p:nvSpPr>
        <p:spPr bwMode="auto">
          <a:xfrm>
            <a:off x="1188102"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2" name="Line 15"/>
          <p:cNvSpPr>
            <a:spLocks noChangeShapeType="1"/>
          </p:cNvSpPr>
          <p:nvPr/>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3" name="Rectángulo 22"/>
          <p:cNvSpPr/>
          <p:nvPr/>
        </p:nvSpPr>
        <p:spPr>
          <a:xfrm>
            <a:off x="1" y="0"/>
            <a:ext cx="9906000" cy="685799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rgbClr val="87B16F"/>
              </a:solidFill>
            </a:endParaRPr>
          </a:p>
        </p:txBody>
      </p:sp>
      <p:sp>
        <p:nvSpPr>
          <p:cNvPr id="6" name="Tittel 1"/>
          <p:cNvSpPr>
            <a:spLocks noGrp="1"/>
          </p:cNvSpPr>
          <p:nvPr>
            <p:ph type="title"/>
          </p:nvPr>
        </p:nvSpPr>
        <p:spPr>
          <a:xfrm>
            <a:off x="3872651" y="6035194"/>
            <a:ext cx="2160698" cy="384721"/>
          </a:xfrm>
        </p:spPr>
        <p:txBody>
          <a:bodyPr/>
          <a:lstStyle/>
          <a:p>
            <a:pPr algn="ctr"/>
            <a:r>
              <a:rPr lang="en-GB" sz="2500" b="0" dirty="0">
                <a:solidFill>
                  <a:schemeClr val="bg1">
                    <a:lumMod val="95000"/>
                  </a:schemeClr>
                </a:solidFill>
                <a:latin typeface="Canela Text Regular No 2" pitchFamily="50" charset="0"/>
                <a:ea typeface="SimSun" panose="02010600030101010101" pitchFamily="2" charset="-122"/>
              </a:rPr>
              <a:t>Validation</a:t>
            </a:r>
          </a:p>
        </p:txBody>
      </p:sp>
      <p:sp>
        <p:nvSpPr>
          <p:cNvPr id="24" name="Tittel 1"/>
          <p:cNvSpPr txBox="1">
            <a:spLocks/>
          </p:cNvSpPr>
          <p:nvPr/>
        </p:nvSpPr>
        <p:spPr>
          <a:xfrm>
            <a:off x="3872651" y="919741"/>
            <a:ext cx="2222342" cy="384721"/>
          </a:xfrm>
          <a:prstGeom prst="rect">
            <a:avLst/>
          </a:prstGeom>
        </p:spPr>
        <p:txBody>
          <a:bodyPr vert="horz" wrap="square" lIns="0" tIns="0" rIns="0" bIns="0" rtlCol="0" anchor="ctr">
            <a:spAutoFit/>
          </a:bodyPr>
          <a:lstStyle>
            <a:lvl1pPr algn="l" defTabSz="1828499" rtl="0" eaLnBrk="1" latinLnBrk="0" hangingPunct="1">
              <a:lnSpc>
                <a:spcPct val="100000"/>
              </a:lnSpc>
              <a:spcBef>
                <a:spcPct val="0"/>
              </a:spcBef>
              <a:buNone/>
              <a:defRPr sz="7000" b="1" kern="1200">
                <a:solidFill>
                  <a:schemeClr val="bg2"/>
                </a:solidFill>
                <a:latin typeface="+mj-lt"/>
                <a:ea typeface="+mj-ea"/>
                <a:cs typeface="+mj-cs"/>
              </a:defRPr>
            </a:lvl1pPr>
          </a:lstStyle>
          <a:p>
            <a:pPr algn="ctr"/>
            <a:r>
              <a:rPr lang="en-GB" sz="2500" b="0" dirty="0">
                <a:solidFill>
                  <a:schemeClr val="bg1">
                    <a:lumMod val="95000"/>
                  </a:schemeClr>
                </a:solidFill>
                <a:latin typeface="Canela Text Regular No 2" pitchFamily="50" charset="0"/>
                <a:ea typeface="SimSun" panose="02010600030101010101" pitchFamily="2" charset="-122"/>
              </a:rPr>
              <a:t>Part Two</a:t>
            </a:r>
          </a:p>
        </p:txBody>
      </p:sp>
      <p:pic>
        <p:nvPicPr>
          <p:cNvPr id="19" name="Imagen 18">
            <a:extLst>
              <a:ext uri="{FF2B5EF4-FFF2-40B4-BE49-F238E27FC236}">
                <a16:creationId xmlns:a16="http://schemas.microsoft.com/office/drawing/2014/main" xmlns="" id="{6EFE3A55-A8D5-AA48-9EEC-40F8924A81F3}"/>
              </a:ext>
            </a:extLst>
          </p:cNvPr>
          <p:cNvPicPr>
            <a:picLocks noChangeAspect="1"/>
          </p:cNvPicPr>
          <p:nvPr/>
        </p:nvPicPr>
        <p:blipFill rotWithShape="1">
          <a:blip r:embed="rId2"/>
          <a:srcRect r="4200"/>
          <a:stretch/>
        </p:blipFill>
        <p:spPr>
          <a:xfrm>
            <a:off x="2957512" y="1867607"/>
            <a:ext cx="3990975" cy="2765143"/>
          </a:xfrm>
          <a:prstGeom prst="rect">
            <a:avLst/>
          </a:prstGeom>
        </p:spPr>
      </p:pic>
      <p:pic>
        <p:nvPicPr>
          <p:cNvPr id="17" name="Bilde 4">
            <a:extLst>
              <a:ext uri="{FF2B5EF4-FFF2-40B4-BE49-F238E27FC236}">
                <a16:creationId xmlns:a16="http://schemas.microsoft.com/office/drawing/2014/main" xmlns="" id="{C0999B36-AE0B-E34B-9668-89183BBFA446}"/>
              </a:ext>
            </a:extLst>
          </p:cNvPr>
          <p:cNvPicPr>
            <a:picLocks noChangeAspect="1"/>
          </p:cNvPicPr>
          <p:nvPr/>
        </p:nvPicPr>
        <p:blipFill>
          <a:blip r:embed="rId3"/>
          <a:stretch>
            <a:fillRect/>
          </a:stretch>
        </p:blipFill>
        <p:spPr>
          <a:xfrm>
            <a:off x="2" y="0"/>
            <a:ext cx="9905998" cy="1025271"/>
          </a:xfrm>
          <a:prstGeom prst="rect">
            <a:avLst/>
          </a:prstGeom>
        </p:spPr>
      </p:pic>
    </p:spTree>
    <p:extLst>
      <p:ext uri="{BB962C8B-B14F-4D97-AF65-F5344CB8AC3E}">
        <p14:creationId xmlns:p14="http://schemas.microsoft.com/office/powerpoint/2010/main" xmlns="" val="348062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1879642" y="279400"/>
            <a:ext cx="6146716" cy="384721"/>
          </a:xfrm>
        </p:spPr>
        <p:txBody>
          <a:bodyPr/>
          <a:lstStyle/>
          <a:p>
            <a:pPr algn="ctr"/>
            <a:r>
              <a:rPr lang="en-GB" sz="2500" b="0" dirty="0">
                <a:solidFill>
                  <a:schemeClr val="tx2">
                    <a:lumMod val="50000"/>
                    <a:lumOff val="50000"/>
                  </a:schemeClr>
                </a:solidFill>
                <a:latin typeface="Canela Text Regular No 2" pitchFamily="50" charset="0"/>
                <a:ea typeface="SimSun" panose="02010600030101010101" pitchFamily="2" charset="-122"/>
              </a:rPr>
              <a:t>Validate needs with those that have them</a:t>
            </a:r>
          </a:p>
        </p:txBody>
      </p:sp>
      <p:sp>
        <p:nvSpPr>
          <p:cNvPr id="3" name="Rectángulo 2"/>
          <p:cNvSpPr/>
          <p:nvPr/>
        </p:nvSpPr>
        <p:spPr>
          <a:xfrm>
            <a:off x="2287459" y="657222"/>
            <a:ext cx="5476126" cy="461665"/>
          </a:xfrm>
          <a:prstGeom prst="rect">
            <a:avLst/>
          </a:prstGeom>
        </p:spPr>
        <p:txBody>
          <a:bodyPr wrap="square">
            <a:spAutoFit/>
          </a:bodyPr>
          <a:lstStyle/>
          <a:p>
            <a:pPr algn="ctr">
              <a:spcAft>
                <a:spcPts val="1200"/>
              </a:spcAft>
            </a:pPr>
            <a:r>
              <a:rPr lang="en-GB" sz="800" dirty="0">
                <a:latin typeface="GT America" panose="00000500000000000000" pitchFamily="50" charset="0"/>
              </a:rPr>
              <a:t>Phase description: in all new products, before designing a possible solution for the detected need, it is a good idea to validate the needs themselves with those that have them. Therefore, in this phase, we need to (a) list the needs we think need to be addressed, and (b) check those needs with the people we believe have them.</a:t>
            </a:r>
          </a:p>
        </p:txBody>
      </p:sp>
      <p:sp>
        <p:nvSpPr>
          <p:cNvPr id="7" name="Rectángulo 6">
            <a:extLst>
              <a:ext uri="{FF2B5EF4-FFF2-40B4-BE49-F238E27FC236}">
                <a16:creationId xmlns:a16="http://schemas.microsoft.com/office/drawing/2014/main" xmlns="" id="{AD6FE605-9232-5D40-908A-EEDE4775F2DF}"/>
              </a:ext>
            </a:extLst>
          </p:cNvPr>
          <p:cNvSpPr/>
          <p:nvPr/>
        </p:nvSpPr>
        <p:spPr>
          <a:xfrm>
            <a:off x="635370" y="1337611"/>
            <a:ext cx="3835812" cy="4922128"/>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r>
              <a:rPr lang="en-GB" sz="1600" dirty="0">
                <a:solidFill>
                  <a:schemeClr val="bg1"/>
                </a:solidFill>
                <a:latin typeface="Canela Text Regular No 2" pitchFamily="50" charset="0"/>
              </a:rPr>
              <a:t>Hypothesis of needs:</a:t>
            </a: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endParaRPr lang="en-GB" sz="1400" b="1" dirty="0">
              <a:solidFill>
                <a:schemeClr val="bg1"/>
              </a:solidFill>
              <a:latin typeface="Lato" panose="020F0502020204030203" pitchFamily="34"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Segment of end users—associations:</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Final users have an increasingly hard time applying for the grants they need to survive.</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These users are willing to pay for a service that helps them apply for grants.</a:t>
            </a:r>
            <a:endParaRPr lang="en-GB" sz="1000" dirty="0">
              <a:solidFill>
                <a:schemeClr val="bg1"/>
              </a:solidFill>
              <a:latin typeface="Lato" panose="020F0502020204030203" pitchFamily="34" charset="0"/>
            </a:endParaRP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Segment of end users—the elderly:</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Final users have an increasingly hard time completing online formalities with the administration and with service companies.</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These users are willing to pay for a service that helps them with online formalities in exchange for a monthly fee.</a:t>
            </a: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Segment of end users—young people:</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Young people in need of computers would be willing to exchange access to computers and working space for volunteer hours.</a:t>
            </a: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a:spcAft>
                <a:spcPts val="600"/>
              </a:spcAft>
            </a:pPr>
            <a:endParaRPr lang="ca-ES" sz="1000" dirty="0">
              <a:solidFill>
                <a:schemeClr val="bg1"/>
              </a:solidFill>
              <a:latin typeface="GT America" panose="00000500000000000000" pitchFamily="50" charset="0"/>
            </a:endParaRPr>
          </a:p>
        </p:txBody>
      </p:sp>
      <p:sp>
        <p:nvSpPr>
          <p:cNvPr id="8" name="Rectángulo 7">
            <a:extLst>
              <a:ext uri="{FF2B5EF4-FFF2-40B4-BE49-F238E27FC236}">
                <a16:creationId xmlns:a16="http://schemas.microsoft.com/office/drawing/2014/main" xmlns="" id="{AD6FE605-9232-5D40-908A-EEDE4775F2DF}"/>
              </a:ext>
            </a:extLst>
          </p:cNvPr>
          <p:cNvSpPr/>
          <p:nvPr/>
        </p:nvSpPr>
        <p:spPr>
          <a:xfrm>
            <a:off x="4626710" y="1422400"/>
            <a:ext cx="4643920" cy="4837336"/>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marL="268288" lvl="1" indent="-268288">
              <a:spcAft>
                <a:spcPts val="300"/>
              </a:spcAft>
            </a:pPr>
            <a:r>
              <a:rPr lang="en-GB" sz="1600" dirty="0">
                <a:solidFill>
                  <a:schemeClr val="bg1"/>
                </a:solidFill>
                <a:latin typeface="Canela Text Regular No 2" pitchFamily="50" charset="0"/>
              </a:rPr>
              <a:t>Actions or strategies:</a:t>
            </a:r>
          </a:p>
          <a:p>
            <a:pPr marL="268288" lvl="1" indent="-268288">
              <a:spcAft>
                <a:spcPts val="300"/>
              </a:spcAft>
            </a:pPr>
            <a:endParaRPr lang="en-GB" altLang="ca-ES" sz="1400" b="1" dirty="0">
              <a:solidFill>
                <a:schemeClr val="bg1"/>
              </a:solidFill>
              <a:latin typeface="GT America" panose="00000500000000000000" pitchFamily="50" charset="0"/>
            </a:endParaRPr>
          </a:p>
          <a:p>
            <a:pPr marL="268288" lvl="1" indent="-268288">
              <a:spcAft>
                <a:spcPts val="300"/>
              </a:spcAft>
            </a:pPr>
            <a:r>
              <a:rPr lang="en-GB" altLang="ca-ES" sz="1200" dirty="0">
                <a:solidFill>
                  <a:schemeClr val="bg1"/>
                </a:solidFill>
                <a:latin typeface="GT America" panose="00000500000000000000" pitchFamily="50" charset="0"/>
                <a:cs typeface="Poppins Light" panose="00000400000000000000" pitchFamily="50" charset="0"/>
              </a:rPr>
              <a:t>☐ </a:t>
            </a:r>
            <a:r>
              <a:rPr lang="en-GB" altLang="ca-ES" sz="1050" dirty="0">
                <a:solidFill>
                  <a:schemeClr val="bg1"/>
                </a:solidFill>
                <a:latin typeface="GT America" panose="00000500000000000000" pitchFamily="50" charset="0"/>
                <a:cs typeface="Poppins Light" panose="00000400000000000000" pitchFamily="50" charset="0"/>
              </a:rPr>
              <a:t>	</a:t>
            </a:r>
            <a:r>
              <a:rPr lang="en-GB" sz="1200" dirty="0">
                <a:solidFill>
                  <a:schemeClr val="bg1"/>
                </a:solidFill>
                <a:latin typeface="Canela Text Regular No 2" pitchFamily="50" charset="0"/>
              </a:rPr>
              <a:t>Empathy exercise</a:t>
            </a:r>
            <a:r>
              <a:rPr lang="en-GB" sz="1200" b="1" dirty="0">
                <a:solidFill>
                  <a:schemeClr val="bg1"/>
                </a:solidFill>
                <a:latin typeface="Canela Text Regular No 2" pitchFamily="50" charset="0"/>
              </a:rPr>
              <a:t> </a:t>
            </a:r>
            <a:r>
              <a:rPr lang="en-GB" sz="1050" dirty="0">
                <a:solidFill>
                  <a:schemeClr val="bg1"/>
                </a:solidFill>
                <a:latin typeface="GT America" panose="00000500000000000000" pitchFamily="50" charset="0"/>
              </a:rPr>
              <a:t>(focus on need):</a:t>
            </a:r>
          </a:p>
          <a:p>
            <a:pPr marL="268288" lvl="1" indent="-268288">
              <a:spcAft>
                <a:spcPts val="300"/>
              </a:spcAft>
            </a:pPr>
            <a:r>
              <a:rPr lang="en-GB" sz="1050" dirty="0">
                <a:solidFill>
                  <a:schemeClr val="bg1"/>
                </a:solidFill>
                <a:latin typeface="GT America" panose="00000500000000000000" pitchFamily="50" charset="0"/>
              </a:rPr>
              <a:t>	</a:t>
            </a:r>
            <a:r>
              <a:rPr lang="en-GB" sz="1000" dirty="0">
                <a:solidFill>
                  <a:schemeClr val="bg1"/>
                </a:solidFill>
                <a:latin typeface="GT America" panose="00000500000000000000" pitchFamily="50" charset="0"/>
              </a:rPr>
              <a:t>In empathy exercises, we “put ourselves in the shoes” of the end users. We live their experiences first-hand in order to better understand their needs.</a:t>
            </a:r>
          </a:p>
          <a:p>
            <a:pPr marL="268288" lvl="1" indent="-268288">
              <a:spcAft>
                <a:spcPts val="300"/>
              </a:spcAft>
            </a:pPr>
            <a:endParaRPr lang="en-GB" sz="800" dirty="0">
              <a:solidFill>
                <a:schemeClr val="bg1"/>
              </a:solidFill>
              <a:latin typeface="GT America" panose="00000500000000000000" pitchFamily="50" charset="0"/>
            </a:endParaRPr>
          </a:p>
          <a:p>
            <a:pPr marL="0" lvl="1" indent="-268288">
              <a:spcAft>
                <a:spcPts val="300"/>
              </a:spcAft>
            </a:pPr>
            <a:r>
              <a:rPr lang="en-GB" altLang="ca-ES" sz="1050" dirty="0">
                <a:solidFill>
                  <a:schemeClr val="bg1"/>
                </a:solidFill>
                <a:latin typeface="GT America" panose="00000500000000000000" pitchFamily="50" charset="0"/>
                <a:cs typeface="Poppins Light" panose="00000400000000000000" pitchFamily="50" charset="0"/>
              </a:rPr>
              <a:t>☐    Stroll through online forums</a:t>
            </a:r>
            <a:endParaRPr lang="en-GB" sz="1200" dirty="0">
              <a:solidFill>
                <a:schemeClr val="bg1"/>
              </a:solidFill>
              <a:latin typeface="Canela Text Regular No 2" pitchFamily="50" charset="0"/>
            </a:endParaRPr>
          </a:p>
          <a:p>
            <a:pPr marL="268288" lvl="1"/>
            <a:r>
              <a:rPr lang="en-GB" sz="1000" dirty="0">
                <a:solidFill>
                  <a:schemeClr val="bg1"/>
                </a:solidFill>
                <a:latin typeface="GT America" panose="00000500000000000000" pitchFamily="50" charset="0"/>
              </a:rPr>
              <a:t>This “stroll” through online forums can help us validate or even discover customer needs.</a:t>
            </a:r>
          </a:p>
          <a:p>
            <a:pPr marL="268288" lvl="1"/>
            <a:endParaRPr lang="en-GB" sz="1200" dirty="0">
              <a:solidFill>
                <a:schemeClr val="bg1"/>
              </a:solidFill>
              <a:latin typeface="GT America" panose="00000500000000000000" pitchFamily="50" charset="0"/>
            </a:endParaRPr>
          </a:p>
          <a:p>
            <a:pPr marL="268288" lvl="1" indent="-268288">
              <a:spcAft>
                <a:spcPts val="300"/>
              </a:spcAft>
            </a:pPr>
            <a:r>
              <a:rPr lang="en-GB" altLang="ca-ES" sz="1200" dirty="0">
                <a:solidFill>
                  <a:schemeClr val="bg1"/>
                </a:solidFill>
                <a:latin typeface="GT America" panose="00000500000000000000" pitchFamily="50" charset="0"/>
                <a:cs typeface="Poppins Light" panose="00000400000000000000" pitchFamily="50" charset="0"/>
              </a:rPr>
              <a:t>☑ 	</a:t>
            </a:r>
            <a:r>
              <a:rPr lang="en-GB" sz="1200" dirty="0">
                <a:solidFill>
                  <a:schemeClr val="bg1"/>
                </a:solidFill>
                <a:latin typeface="Canela Text Regular No 2" pitchFamily="50" charset="0"/>
              </a:rPr>
              <a:t> Interviews with individual clients</a:t>
            </a:r>
          </a:p>
          <a:p>
            <a:pPr marL="268288" lvl="1" indent="-268288">
              <a:spcAft>
                <a:spcPts val="300"/>
              </a:spcAft>
            </a:pPr>
            <a:r>
              <a:rPr lang="en-GB" sz="1050" b="1" dirty="0">
                <a:solidFill>
                  <a:schemeClr val="bg1"/>
                </a:solidFill>
                <a:latin typeface="GT America" panose="00000500000000000000" pitchFamily="50" charset="0"/>
              </a:rPr>
              <a:t>	</a:t>
            </a:r>
            <a:r>
              <a:rPr lang="en-GB" sz="800" dirty="0">
                <a:solidFill>
                  <a:schemeClr val="bg1"/>
                </a:solidFill>
                <a:latin typeface="GT America" panose="00000500000000000000" pitchFamily="50" charset="0"/>
              </a:rPr>
              <a:t>The goal of these interviews is to validate each of the needs of the end users (list of hypothetical needs).</a:t>
            </a:r>
          </a:p>
          <a:p>
            <a:pPr marL="358775" lvl="2" indent="-90488">
              <a:spcAft>
                <a:spcPts val="1200"/>
              </a:spcAft>
              <a:buFont typeface="Arial" panose="020B0604020202020204" pitchFamily="34" charset="0"/>
              <a:buChar char="•"/>
            </a:pPr>
            <a:r>
              <a:rPr lang="en-GB" sz="1000" dirty="0">
                <a:solidFill>
                  <a:schemeClr val="bg1"/>
                </a:solidFill>
                <a:latin typeface="GT America" panose="00000500000000000000" pitchFamily="50" charset="0"/>
              </a:rPr>
              <a:t>Review the list of hypothetical needs with each interviewee. 10-15 interviews.</a:t>
            </a:r>
          </a:p>
          <a:p>
            <a:pPr marL="268288" lvl="1" indent="-268288">
              <a:spcAft>
                <a:spcPts val="300"/>
              </a:spcAft>
            </a:pPr>
            <a:r>
              <a:rPr lang="en-GB" altLang="ca-ES" sz="1050" dirty="0">
                <a:solidFill>
                  <a:schemeClr val="bg1"/>
                </a:solidFill>
                <a:latin typeface="GT America" panose="00000500000000000000" pitchFamily="50" charset="0"/>
                <a:cs typeface="Poppins Light" panose="00000400000000000000" pitchFamily="50" charset="0"/>
              </a:rPr>
              <a:t>☑ 	Agent interviews</a:t>
            </a:r>
            <a:endParaRPr lang="en-GB" sz="1050" b="1" dirty="0">
              <a:solidFill>
                <a:schemeClr val="bg1"/>
              </a:solidFill>
              <a:latin typeface="GT America" panose="00000500000000000000" pitchFamily="50" charset="0"/>
            </a:endParaRPr>
          </a:p>
          <a:p>
            <a:pPr marL="268288" lvl="1" indent="-268288">
              <a:spcAft>
                <a:spcPts val="300"/>
              </a:spcAft>
            </a:pPr>
            <a:r>
              <a:rPr lang="en-GB" sz="1050" b="1" dirty="0">
                <a:solidFill>
                  <a:schemeClr val="bg1"/>
                </a:solidFill>
                <a:latin typeface="GT America" panose="00000500000000000000" pitchFamily="50" charset="0"/>
              </a:rPr>
              <a:t>	</a:t>
            </a:r>
            <a:r>
              <a:rPr lang="en-GB" sz="800" dirty="0">
                <a:solidFill>
                  <a:schemeClr val="bg1"/>
                </a:solidFill>
                <a:latin typeface="GT America" panose="00000500000000000000" pitchFamily="50" charset="0"/>
              </a:rPr>
              <a:t>These fulfil the same purpose as the interviews with customers. However, in this case, they involve end users of the service or product.</a:t>
            </a:r>
          </a:p>
          <a:p>
            <a:pPr marL="358775" lvl="2" indent="-90488">
              <a:spcAft>
                <a:spcPts val="1200"/>
              </a:spcAft>
              <a:buFont typeface="Arial" panose="020B0604020202020204" pitchFamily="34" charset="0"/>
              <a:buChar char="•"/>
            </a:pPr>
            <a:r>
              <a:rPr lang="en-GB" sz="1000" dirty="0">
                <a:solidFill>
                  <a:schemeClr val="bg1"/>
                </a:solidFill>
                <a:latin typeface="GT America" panose="00000500000000000000" pitchFamily="50" charset="0"/>
              </a:rPr>
              <a:t>Review the list of hypothetical needs with each interviewee. 10-15 interviews.</a:t>
            </a:r>
            <a:endParaRPr lang="en-GB" sz="1200" b="1" dirty="0">
              <a:solidFill>
                <a:schemeClr val="bg1"/>
              </a:solidFill>
              <a:latin typeface="GT America" panose="00000500000000000000" pitchFamily="50" charset="0"/>
            </a:endParaRPr>
          </a:p>
        </p:txBody>
      </p:sp>
      <p:sp>
        <p:nvSpPr>
          <p:cNvPr id="9" name="Rectangle 5">
            <a:extLst>
              <a:ext uri="{FF2B5EF4-FFF2-40B4-BE49-F238E27FC236}">
                <a16:creationId xmlns:a16="http://schemas.microsoft.com/office/drawing/2014/main" xmlns="" id="{0391D275-DF8E-274E-A417-83AFD080A3C2}"/>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xmlns="" id="{ED2317B9-7C2B-1B45-B7AF-89F23750F346}"/>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7">
            <a:extLst>
              <a:ext uri="{FF2B5EF4-FFF2-40B4-BE49-F238E27FC236}">
                <a16:creationId xmlns:a16="http://schemas.microsoft.com/office/drawing/2014/main" xmlns="" id="{8FA1AEE9-8481-7943-81A8-6B72C2FC7D68}"/>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xmlns="" id="{079F62F8-C7B0-FD48-A56E-FFDF17B4F5D6}"/>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xmlns="" id="{2A5567A0-8E27-9C43-A56A-CDD7A3A82AD3}"/>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0">
            <a:extLst>
              <a:ext uri="{FF2B5EF4-FFF2-40B4-BE49-F238E27FC236}">
                <a16:creationId xmlns:a16="http://schemas.microsoft.com/office/drawing/2014/main" xmlns="" id="{4B7A445B-35A4-AF40-8674-3779396365EB}"/>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xmlns="" id="{89A1FC70-0658-014C-803A-1331CFD17DEB}"/>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2">
            <a:extLst>
              <a:ext uri="{FF2B5EF4-FFF2-40B4-BE49-F238E27FC236}">
                <a16:creationId xmlns:a16="http://schemas.microsoft.com/office/drawing/2014/main" xmlns="" id="{4C21CD4F-37A6-294B-9BED-AA166675D01E}"/>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3">
            <a:extLst>
              <a:ext uri="{FF2B5EF4-FFF2-40B4-BE49-F238E27FC236}">
                <a16:creationId xmlns:a16="http://schemas.microsoft.com/office/drawing/2014/main" xmlns="" id="{C0D41561-F92F-E04D-BECB-C2D32A3D1780}"/>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4">
            <a:extLst>
              <a:ext uri="{FF2B5EF4-FFF2-40B4-BE49-F238E27FC236}">
                <a16:creationId xmlns:a16="http://schemas.microsoft.com/office/drawing/2014/main" xmlns="" id="{73793E78-165F-6741-9580-73D7C73E2109}"/>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5">
            <a:extLst>
              <a:ext uri="{FF2B5EF4-FFF2-40B4-BE49-F238E27FC236}">
                <a16:creationId xmlns:a16="http://schemas.microsoft.com/office/drawing/2014/main" xmlns="" id="{6DB35D87-1705-1346-B7A6-75EF9F738677}"/>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12074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p:cNvSpPr>
            <a:spLocks noGrp="1"/>
          </p:cNvSpPr>
          <p:nvPr>
            <p:ph type="title"/>
          </p:nvPr>
        </p:nvSpPr>
        <p:spPr>
          <a:xfrm>
            <a:off x="1924615" y="337236"/>
            <a:ext cx="6056769" cy="384721"/>
          </a:xfrm>
        </p:spPr>
        <p:txBody>
          <a:bodyPr/>
          <a:lstStyle/>
          <a:p>
            <a:pPr algn="ctr"/>
            <a:r>
              <a:rPr lang="en-GB" sz="2500" b="0" dirty="0">
                <a:solidFill>
                  <a:schemeClr val="tx2">
                    <a:lumMod val="50000"/>
                    <a:lumOff val="50000"/>
                  </a:schemeClr>
                </a:solidFill>
                <a:latin typeface="Canela Text Regular No 2" pitchFamily="50" charset="0"/>
                <a:ea typeface="SimSun" panose="02010600030101010101" pitchFamily="2" charset="-122"/>
              </a:rPr>
              <a:t>Validation of product or service/solution</a:t>
            </a:r>
          </a:p>
        </p:txBody>
      </p:sp>
      <p:sp>
        <p:nvSpPr>
          <p:cNvPr id="3" name="Rectángulo 2"/>
          <p:cNvSpPr/>
          <p:nvPr/>
        </p:nvSpPr>
        <p:spPr>
          <a:xfrm>
            <a:off x="2214936" y="693435"/>
            <a:ext cx="5476126" cy="461665"/>
          </a:xfrm>
          <a:prstGeom prst="rect">
            <a:avLst/>
          </a:prstGeom>
        </p:spPr>
        <p:txBody>
          <a:bodyPr wrap="square">
            <a:spAutoFit/>
          </a:bodyPr>
          <a:lstStyle/>
          <a:p>
            <a:pPr algn="ctr">
              <a:spcAft>
                <a:spcPts val="1200"/>
              </a:spcAft>
            </a:pPr>
            <a:r>
              <a:rPr lang="en-GB" sz="800" dirty="0">
                <a:latin typeface="GT America" panose="00000500000000000000" pitchFamily="50" charset="0"/>
              </a:rPr>
              <a:t>Phase description: in all new products, before designing a possible solution for the detected need, it is a good idea to validate the needs themselves with those that have them. Therefore, in this phase, we need to (a) list the needs we think need to be addressed, and (b) check those needs with the people we believe have them.</a:t>
            </a:r>
          </a:p>
        </p:txBody>
      </p:sp>
      <p:sp>
        <p:nvSpPr>
          <p:cNvPr id="7" name="Rectángulo 6">
            <a:extLst>
              <a:ext uri="{FF2B5EF4-FFF2-40B4-BE49-F238E27FC236}">
                <a16:creationId xmlns:a16="http://schemas.microsoft.com/office/drawing/2014/main" xmlns="" id="{AD6FE605-9232-5D40-908A-EEDE4775F2DF}"/>
              </a:ext>
            </a:extLst>
          </p:cNvPr>
          <p:cNvSpPr/>
          <p:nvPr/>
        </p:nvSpPr>
        <p:spPr>
          <a:xfrm>
            <a:off x="644655" y="1422400"/>
            <a:ext cx="3845863" cy="4837334"/>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r>
              <a:rPr lang="en-GB" sz="1600" dirty="0">
                <a:solidFill>
                  <a:schemeClr val="bg1"/>
                </a:solidFill>
                <a:latin typeface="Canela Text Regular No 2" pitchFamily="50" charset="0"/>
              </a:rPr>
              <a:t>Product hypothesis:</a:t>
            </a: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endParaRPr lang="en-GB" sz="1400" b="1" dirty="0">
              <a:solidFill>
                <a:schemeClr val="bg1"/>
              </a:solidFill>
              <a:latin typeface="Lato" panose="020F0502020204030203" pitchFamily="34"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Segment of end users—associations:</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End users are interested in hiring a support service for processing grant applications.</a:t>
            </a: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Segment of end users—the elderly:</a:t>
            </a:r>
          </a:p>
          <a:p>
            <a:endParaRPr lang="en-GB" sz="800" b="1" dirty="0">
              <a:solidFill>
                <a:schemeClr val="bg1"/>
              </a:solidFill>
              <a:latin typeface="Lato" panose="020F0502020204030203" pitchFamily="34" charset="0"/>
            </a:endParaRP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End users are interested in hiring a service to help them with online formalities, either via telephone or by visiting the cooperative.</a:t>
            </a: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Segment of end users—young people:</a:t>
            </a:r>
          </a:p>
          <a:p>
            <a:pPr marL="355600" lvl="1" indent="-177800">
              <a:buFont typeface="Arial" panose="020B0604020202020204" pitchFamily="34" charset="0"/>
              <a:buChar char="•"/>
            </a:pPr>
            <a:r>
              <a:rPr lang="en-GB" sz="1000" dirty="0">
                <a:solidFill>
                  <a:schemeClr val="bg1"/>
                </a:solidFill>
                <a:latin typeface="GT America" panose="00000500000000000000" pitchFamily="50" charset="0"/>
              </a:rPr>
              <a:t>Young people in need of computers would be willing to exchange access to computers and working space for volunteer hours.</a:t>
            </a:r>
          </a:p>
          <a:p>
            <a:pPr marL="355600" lvl="1"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355600" lvl="1" indent="-177800">
              <a:buFont typeface="Arial" panose="020B0604020202020204" pitchFamily="34" charset="0"/>
              <a:buChar char="•"/>
            </a:pPr>
            <a:endParaRPr lang="ca-ES" sz="1000" dirty="0">
              <a:solidFill>
                <a:schemeClr val="bg1"/>
              </a:solidFill>
              <a:latin typeface="GT America" panose="00000500000000000000" pitchFamily="50" charset="0"/>
            </a:endParaRPr>
          </a:p>
          <a:p>
            <a:pPr>
              <a:spcAft>
                <a:spcPts val="600"/>
              </a:spcAft>
            </a:pPr>
            <a:endParaRPr lang="ca-ES" sz="1000" dirty="0">
              <a:solidFill>
                <a:schemeClr val="bg1"/>
              </a:solidFill>
              <a:latin typeface="GT America" panose="00000500000000000000" pitchFamily="50" charset="0"/>
            </a:endParaRPr>
          </a:p>
        </p:txBody>
      </p:sp>
      <p:sp>
        <p:nvSpPr>
          <p:cNvPr id="8" name="Rectángulo 7">
            <a:extLst>
              <a:ext uri="{FF2B5EF4-FFF2-40B4-BE49-F238E27FC236}">
                <a16:creationId xmlns:a16="http://schemas.microsoft.com/office/drawing/2014/main" xmlns="" id="{AD6FE605-9232-5D40-908A-EEDE4775F2DF}"/>
              </a:ext>
            </a:extLst>
          </p:cNvPr>
          <p:cNvSpPr/>
          <p:nvPr/>
        </p:nvSpPr>
        <p:spPr>
          <a:xfrm>
            <a:off x="4622063" y="1422400"/>
            <a:ext cx="4643920" cy="483733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marL="268288" lvl="1" indent="-268288">
              <a:spcAft>
                <a:spcPts val="300"/>
              </a:spcAft>
            </a:pPr>
            <a:r>
              <a:rPr lang="en-GB" sz="1600" dirty="0">
                <a:solidFill>
                  <a:schemeClr val="bg1"/>
                </a:solidFill>
                <a:latin typeface="Canela Text Regular No 2" pitchFamily="50" charset="0"/>
              </a:rPr>
              <a:t>Actions or strategies:</a:t>
            </a:r>
          </a:p>
          <a:p>
            <a:pPr marL="268288" lvl="1" indent="-268288">
              <a:spcAft>
                <a:spcPts val="300"/>
              </a:spcAft>
            </a:pPr>
            <a:r>
              <a:rPr lang="en-GB" altLang="ca-ES" sz="1200" dirty="0">
                <a:solidFill>
                  <a:schemeClr val="bg1"/>
                </a:solidFill>
                <a:latin typeface="Lato" panose="020F0502020204030203" pitchFamily="34" charset="0"/>
                <a:cs typeface="Poppins Light" panose="00000400000000000000" pitchFamily="50" charset="0"/>
              </a:rPr>
              <a:t>☑</a:t>
            </a:r>
            <a:r>
              <a:rPr lang="en-GB" altLang="ca-ES" sz="1200" dirty="0">
                <a:solidFill>
                  <a:schemeClr val="bg1"/>
                </a:solidFill>
                <a:latin typeface="GT America" panose="00000500000000000000" pitchFamily="50" charset="0"/>
                <a:cs typeface="Poppins Light" panose="00000400000000000000" pitchFamily="50" charset="0"/>
              </a:rPr>
              <a:t> </a:t>
            </a:r>
            <a:r>
              <a:rPr lang="en-GB" altLang="ca-ES" sz="1050" dirty="0">
                <a:solidFill>
                  <a:schemeClr val="bg1"/>
                </a:solidFill>
                <a:latin typeface="GT America" panose="00000500000000000000" pitchFamily="50" charset="0"/>
                <a:cs typeface="Poppins Light" panose="00000400000000000000" pitchFamily="50" charset="0"/>
              </a:rPr>
              <a:t>	Solution interviews</a:t>
            </a:r>
            <a:endParaRPr lang="en-GB" sz="1200" dirty="0">
              <a:solidFill>
                <a:schemeClr val="bg1"/>
              </a:solidFill>
              <a:latin typeface="Canela Text Regular No 2" pitchFamily="50" charset="0"/>
            </a:endParaRPr>
          </a:p>
          <a:p>
            <a:pPr marL="268288" lvl="1" indent="-268288">
              <a:spcAft>
                <a:spcPts val="300"/>
              </a:spcAft>
            </a:pPr>
            <a:r>
              <a:rPr lang="en-GB" sz="1050" dirty="0">
                <a:solidFill>
                  <a:schemeClr val="bg1"/>
                </a:solidFill>
                <a:latin typeface="GT America" panose="00000500000000000000" pitchFamily="50" charset="0"/>
              </a:rPr>
              <a:t>	</a:t>
            </a:r>
            <a:r>
              <a:rPr lang="en-GB" sz="800" dirty="0">
                <a:solidFill>
                  <a:schemeClr val="bg1"/>
                </a:solidFill>
                <a:latin typeface="GT America" panose="00000500000000000000" pitchFamily="50" charset="0"/>
              </a:rPr>
              <a:t>Solution interviews are an opportunity to validate the intended purposes of the service or product (list of functionalities) with the end users.</a:t>
            </a:r>
            <a:r>
              <a:rPr lang="en-GB" sz="800" dirty="0">
                <a:solidFill>
                  <a:schemeClr val="bg1"/>
                </a:solidFill>
                <a:latin typeface="Lato" panose="020F0502020204030203" pitchFamily="34" charset="0"/>
              </a:rPr>
              <a:t>.</a:t>
            </a:r>
          </a:p>
          <a:p>
            <a:pPr marL="358775" lvl="2" indent="-90488">
              <a:spcAft>
                <a:spcPts val="1200"/>
              </a:spcAft>
              <a:buFont typeface="Arial" panose="020B0604020202020204" pitchFamily="34" charset="0"/>
              <a:buChar char="•"/>
            </a:pPr>
            <a:r>
              <a:rPr lang="en-GB" sz="1000" dirty="0">
                <a:solidFill>
                  <a:schemeClr val="bg1"/>
                </a:solidFill>
                <a:latin typeface="GT America" panose="00000500000000000000" pitchFamily="50" charset="0"/>
              </a:rPr>
              <a:t>1-on-1 interviews on functionalities with potential users, together with an online or physical prototype.</a:t>
            </a:r>
          </a:p>
          <a:p>
            <a:pPr marL="0" lvl="1" indent="-268288">
              <a:spcAft>
                <a:spcPts val="300"/>
              </a:spcAft>
            </a:pPr>
            <a:r>
              <a:rPr lang="en-GB" altLang="ca-ES" sz="1200" dirty="0">
                <a:solidFill>
                  <a:schemeClr val="bg1"/>
                </a:solidFill>
                <a:latin typeface="Lato" panose="020F0502020204030203" pitchFamily="34" charset="0"/>
                <a:cs typeface="Poppins Light" panose="00000400000000000000" pitchFamily="50" charset="0"/>
              </a:rPr>
              <a:t>☑</a:t>
            </a:r>
            <a:r>
              <a:rPr lang="en-GB" altLang="ca-ES" sz="1200" dirty="0">
                <a:solidFill>
                  <a:schemeClr val="bg1"/>
                </a:solidFill>
                <a:latin typeface="GT America" panose="00000500000000000000" pitchFamily="50" charset="0"/>
                <a:cs typeface="Poppins Light" panose="00000400000000000000" pitchFamily="50" charset="0"/>
              </a:rPr>
              <a:t>  </a:t>
            </a:r>
            <a:r>
              <a:rPr lang="en-GB" altLang="ca-ES" sz="1050" dirty="0">
                <a:solidFill>
                  <a:schemeClr val="bg1"/>
                </a:solidFill>
                <a:latin typeface="GT America" panose="00000500000000000000" pitchFamily="50" charset="0"/>
                <a:cs typeface="Poppins Light" panose="00000400000000000000" pitchFamily="50" charset="0"/>
              </a:rPr>
              <a:t>Solution interviews with agents</a:t>
            </a:r>
            <a:endParaRPr lang="en-GB" sz="1050" dirty="0">
              <a:solidFill>
                <a:schemeClr val="bg1"/>
              </a:solidFill>
              <a:latin typeface="Canela Text Regular No 2" pitchFamily="50" charset="0"/>
            </a:endParaRPr>
          </a:p>
          <a:p>
            <a:pPr marL="268288" lvl="1" indent="-268288">
              <a:spcAft>
                <a:spcPts val="300"/>
              </a:spcAft>
            </a:pPr>
            <a:r>
              <a:rPr lang="en-GB" sz="800" dirty="0">
                <a:solidFill>
                  <a:schemeClr val="bg1"/>
                </a:solidFill>
                <a:latin typeface="GT America" panose="00000500000000000000" pitchFamily="50" charset="0"/>
              </a:rPr>
              <a:t>	These serve the same purpose as customer interviews. However, in this case, the interviews are with the agents that interact with the final users of the service or product.</a:t>
            </a:r>
          </a:p>
          <a:p>
            <a:pPr marL="358775" lvl="2" indent="-90488">
              <a:spcAft>
                <a:spcPts val="1200"/>
              </a:spcAft>
              <a:buFont typeface="Arial" panose="020B0604020202020204" pitchFamily="34" charset="0"/>
              <a:buChar char="•"/>
            </a:pPr>
            <a:r>
              <a:rPr lang="en-GB" sz="1000" dirty="0">
                <a:solidFill>
                  <a:schemeClr val="bg1"/>
                </a:solidFill>
                <a:latin typeface="GT America" panose="00000500000000000000" pitchFamily="50" charset="0"/>
              </a:rPr>
              <a:t>1-on-1 and group interviews with agents on functionalities for potential clients, together with an online or physical prototype.</a:t>
            </a:r>
            <a:endParaRPr lang="en-GB" sz="1200" dirty="0">
              <a:solidFill>
                <a:schemeClr val="bg1"/>
              </a:solidFill>
              <a:latin typeface="GT America" panose="00000500000000000000" pitchFamily="50" charset="0"/>
            </a:endParaRPr>
          </a:p>
          <a:p>
            <a:pPr marL="268288" lvl="1" indent="-268288">
              <a:spcAft>
                <a:spcPts val="300"/>
              </a:spcAft>
            </a:pPr>
            <a:r>
              <a:rPr lang="en-GB" altLang="ca-ES" sz="1200" dirty="0">
                <a:solidFill>
                  <a:schemeClr val="bg1"/>
                </a:solidFill>
                <a:latin typeface="GT America" panose="00000500000000000000" pitchFamily="50" charset="0"/>
                <a:cs typeface="Poppins Light" panose="00000400000000000000" pitchFamily="50" charset="0"/>
              </a:rPr>
              <a:t>☐	</a:t>
            </a:r>
            <a:r>
              <a:rPr lang="en-GB" altLang="ca-ES" sz="1050" dirty="0">
                <a:solidFill>
                  <a:schemeClr val="bg1"/>
                </a:solidFill>
                <a:latin typeface="Canela Text Regular No 2" pitchFamily="50" charset="0"/>
                <a:cs typeface="Poppins Light" panose="00000400000000000000" pitchFamily="50" charset="0"/>
              </a:rPr>
              <a:t>Online prototype</a:t>
            </a:r>
            <a:endParaRPr lang="en-GB" sz="1050" dirty="0">
              <a:solidFill>
                <a:schemeClr val="bg1"/>
              </a:solidFill>
              <a:latin typeface="Canela Text Regular No 2" pitchFamily="50" charset="0"/>
            </a:endParaRPr>
          </a:p>
          <a:p>
            <a:pPr marL="268288" lvl="1" indent="-268288">
              <a:spcAft>
                <a:spcPts val="300"/>
              </a:spcAft>
            </a:pPr>
            <a:r>
              <a:rPr lang="en-GB" sz="1050" b="1" dirty="0">
                <a:solidFill>
                  <a:schemeClr val="bg1"/>
                </a:solidFill>
                <a:latin typeface="GT America" panose="00000500000000000000" pitchFamily="50" charset="0"/>
              </a:rPr>
              <a:t>	</a:t>
            </a:r>
            <a:r>
              <a:rPr lang="en-GB" sz="800" dirty="0">
                <a:solidFill>
                  <a:schemeClr val="bg1"/>
                </a:solidFill>
                <a:latin typeface="GT America" panose="00000500000000000000" pitchFamily="50" charset="0"/>
              </a:rPr>
              <a:t>Online prototypes allow us to show the service or product to the customer. The objective is not to have a finished product, but to show customers some basic functionalities to get an idea of their impression and possible suggestions for improvement.</a:t>
            </a:r>
          </a:p>
          <a:p>
            <a:pPr marL="449263" lvl="2" indent="-182563">
              <a:buFont typeface="+mj-lt"/>
              <a:buAutoNum type="arabicPeriod"/>
            </a:pPr>
            <a:r>
              <a:rPr lang="en-GB" sz="1000" dirty="0">
                <a:solidFill>
                  <a:schemeClr val="bg1"/>
                </a:solidFill>
                <a:latin typeface="GT America" panose="00000500000000000000" pitchFamily="50" charset="0"/>
              </a:rPr>
              <a:t>Mock-up of the website (layout and functionalities)</a:t>
            </a:r>
          </a:p>
          <a:p>
            <a:pPr marL="449263" lvl="2" indent="-182563">
              <a:spcAft>
                <a:spcPts val="1200"/>
              </a:spcAft>
              <a:buFont typeface="+mj-lt"/>
              <a:buAutoNum type="arabicPeriod"/>
            </a:pPr>
            <a:r>
              <a:rPr lang="en-GB" sz="1000" dirty="0">
                <a:solidFill>
                  <a:schemeClr val="bg1"/>
                </a:solidFill>
                <a:latin typeface="GT America" panose="00000500000000000000" pitchFamily="50" charset="0"/>
              </a:rPr>
              <a:t>Web template with ecommerce and catalogue functionalities</a:t>
            </a:r>
          </a:p>
          <a:p>
            <a:pPr marL="268288" lvl="1" indent="-268288">
              <a:spcAft>
                <a:spcPts val="300"/>
              </a:spcAft>
            </a:pPr>
            <a:r>
              <a:rPr lang="en-GB" altLang="ca-ES" sz="1050" dirty="0">
                <a:solidFill>
                  <a:schemeClr val="bg1"/>
                </a:solidFill>
                <a:latin typeface="GT America" panose="00000500000000000000" pitchFamily="50" charset="0"/>
                <a:cs typeface="Poppins Light" panose="00000400000000000000" pitchFamily="50" charset="0"/>
              </a:rPr>
              <a:t>☐ 	Physical prototype</a:t>
            </a:r>
            <a:endParaRPr lang="en-GB" sz="1050" b="1" dirty="0">
              <a:solidFill>
                <a:schemeClr val="bg1"/>
              </a:solidFill>
              <a:latin typeface="GT America" panose="00000500000000000000" pitchFamily="50" charset="0"/>
            </a:endParaRPr>
          </a:p>
          <a:p>
            <a:pPr marL="268288" lvl="1" indent="-268288">
              <a:spcAft>
                <a:spcPts val="300"/>
              </a:spcAft>
            </a:pPr>
            <a:r>
              <a:rPr lang="en-GB" sz="1050" b="1" dirty="0">
                <a:solidFill>
                  <a:schemeClr val="bg1"/>
                </a:solidFill>
                <a:latin typeface="GT America" panose="00000500000000000000" pitchFamily="50" charset="0"/>
              </a:rPr>
              <a:t>	</a:t>
            </a:r>
            <a:r>
              <a:rPr lang="en-GB" sz="800" b="1" dirty="0">
                <a:solidFill>
                  <a:schemeClr val="bg1"/>
                </a:solidFill>
                <a:latin typeface="GT America" panose="00000500000000000000" pitchFamily="50" charset="0"/>
              </a:rPr>
              <a:t>Physical</a:t>
            </a:r>
            <a:r>
              <a:rPr lang="en-GB" sz="800" dirty="0">
                <a:solidFill>
                  <a:schemeClr val="bg1"/>
                </a:solidFill>
                <a:latin typeface="GT America" panose="00000500000000000000" pitchFamily="50" charset="0"/>
              </a:rPr>
              <a:t> prototypes allow us to show the service or product to the customer. The objective is not to have a finished product, but to show customers some basic functionalities and get an idea of their impression and possible suggestions for improvement.</a:t>
            </a:r>
          </a:p>
          <a:p>
            <a:pPr marL="358775" lvl="2" indent="-90488">
              <a:buFont typeface="Arial" panose="020B0604020202020204" pitchFamily="34" charset="0"/>
              <a:buChar char="•"/>
            </a:pPr>
            <a:r>
              <a:rPr lang="en-GB" sz="1000" dirty="0">
                <a:solidFill>
                  <a:schemeClr val="bg1"/>
                </a:solidFill>
                <a:latin typeface="GT America" panose="00000500000000000000" pitchFamily="50" charset="0"/>
              </a:rPr>
              <a:t>Brand mock-up</a:t>
            </a:r>
          </a:p>
          <a:p>
            <a:pPr marL="358775" lvl="2" indent="-90488">
              <a:spcAft>
                <a:spcPts val="1200"/>
              </a:spcAft>
              <a:buFont typeface="Arial" panose="020B0604020202020204" pitchFamily="34" charset="0"/>
              <a:buChar char="•"/>
            </a:pPr>
            <a:r>
              <a:rPr lang="en-GB" sz="1000" dirty="0">
                <a:solidFill>
                  <a:schemeClr val="bg1"/>
                </a:solidFill>
                <a:latin typeface="GT America" panose="00000500000000000000" pitchFamily="50" charset="0"/>
              </a:rPr>
              <a:t>Flyer/catalogue</a:t>
            </a:r>
            <a:endParaRPr lang="en-GB" sz="1000" b="1" dirty="0">
              <a:solidFill>
                <a:schemeClr val="bg1"/>
              </a:solidFill>
              <a:latin typeface="GT America" panose="00000500000000000000" pitchFamily="50" charset="0"/>
            </a:endParaRPr>
          </a:p>
          <a:p>
            <a:pPr marL="268288" lvl="1" indent="-268288">
              <a:spcAft>
                <a:spcPts val="300"/>
              </a:spcAft>
            </a:pPr>
            <a:endParaRPr lang="ca-ES" sz="800" b="1" dirty="0">
              <a:solidFill>
                <a:schemeClr val="bg1"/>
              </a:solidFill>
              <a:latin typeface="GT America" panose="00000500000000000000" pitchFamily="50" charset="0"/>
            </a:endParaRPr>
          </a:p>
        </p:txBody>
      </p:sp>
      <p:sp>
        <p:nvSpPr>
          <p:cNvPr id="9" name="Rectangle 5">
            <a:extLst>
              <a:ext uri="{FF2B5EF4-FFF2-40B4-BE49-F238E27FC236}">
                <a16:creationId xmlns:a16="http://schemas.microsoft.com/office/drawing/2014/main" xmlns="" id="{EB3BFA0C-7490-7E45-98A8-B43983437AF7}"/>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xmlns="" id="{7BDEBE8F-EAD2-4445-85CE-F74F48754754}"/>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7">
            <a:extLst>
              <a:ext uri="{FF2B5EF4-FFF2-40B4-BE49-F238E27FC236}">
                <a16:creationId xmlns:a16="http://schemas.microsoft.com/office/drawing/2014/main" xmlns="" id="{0AF3B0B2-23B2-3544-BC39-D0DA3B170DFF}"/>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xmlns="" id="{835462B2-AA70-284C-AC71-D81AD5454143}"/>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xmlns="" id="{8AD9A5E1-395D-7C4F-A67C-8C0A8BD5EA24}"/>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0">
            <a:extLst>
              <a:ext uri="{FF2B5EF4-FFF2-40B4-BE49-F238E27FC236}">
                <a16:creationId xmlns:a16="http://schemas.microsoft.com/office/drawing/2014/main" xmlns="" id="{7109473E-6C8A-7B4B-80B1-B2ACB6EE5AF9}"/>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xmlns="" id="{67E6B8C6-66CC-7345-8E4A-A13AF64E15A2}"/>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2">
            <a:extLst>
              <a:ext uri="{FF2B5EF4-FFF2-40B4-BE49-F238E27FC236}">
                <a16:creationId xmlns:a16="http://schemas.microsoft.com/office/drawing/2014/main" xmlns="" id="{31406B0F-F59E-5542-9560-13247879D2D9}"/>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3">
            <a:extLst>
              <a:ext uri="{FF2B5EF4-FFF2-40B4-BE49-F238E27FC236}">
                <a16:creationId xmlns:a16="http://schemas.microsoft.com/office/drawing/2014/main" xmlns="" id="{CF82B2EA-6633-D041-90B3-E0347CC129C8}"/>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4">
            <a:extLst>
              <a:ext uri="{FF2B5EF4-FFF2-40B4-BE49-F238E27FC236}">
                <a16:creationId xmlns:a16="http://schemas.microsoft.com/office/drawing/2014/main" xmlns="" id="{CCEE9F3F-78C1-1043-A061-EE7C2EE56D36}"/>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5">
            <a:extLst>
              <a:ext uri="{FF2B5EF4-FFF2-40B4-BE49-F238E27FC236}">
                <a16:creationId xmlns:a16="http://schemas.microsoft.com/office/drawing/2014/main" xmlns="" id="{7D30F5C2-5C38-2144-9ABF-2D379BFEE38D}"/>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3262760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2106202" y="235992"/>
            <a:ext cx="5745642" cy="384721"/>
          </a:xfrm>
        </p:spPr>
        <p:txBody>
          <a:bodyPr/>
          <a:lstStyle/>
          <a:p>
            <a:pPr algn="ctr"/>
            <a:r>
              <a:rPr lang="en-GB" sz="2500" b="0" dirty="0">
                <a:solidFill>
                  <a:schemeClr val="tx2">
                    <a:lumMod val="50000"/>
                    <a:lumOff val="50000"/>
                  </a:schemeClr>
                </a:solidFill>
                <a:latin typeface="Canela Text Regular No 2" pitchFamily="50" charset="0"/>
                <a:ea typeface="SimSun" panose="02010600030101010101" pitchFamily="2" charset="-122"/>
              </a:rPr>
              <a:t>Validation of numbers</a:t>
            </a:r>
          </a:p>
        </p:txBody>
      </p:sp>
      <p:sp>
        <p:nvSpPr>
          <p:cNvPr id="7" name="Rectángulo 6">
            <a:extLst>
              <a:ext uri="{FF2B5EF4-FFF2-40B4-BE49-F238E27FC236}">
                <a16:creationId xmlns:a16="http://schemas.microsoft.com/office/drawing/2014/main" xmlns="" id="{AD6FE605-9232-5D40-908A-EEDE4775F2DF}"/>
              </a:ext>
            </a:extLst>
          </p:cNvPr>
          <p:cNvSpPr/>
          <p:nvPr/>
        </p:nvSpPr>
        <p:spPr>
          <a:xfrm>
            <a:off x="799800" y="1422400"/>
            <a:ext cx="4099578" cy="4836695"/>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r>
              <a:rPr lang="en-GB" sz="1600" dirty="0">
                <a:solidFill>
                  <a:schemeClr val="bg1"/>
                </a:solidFill>
                <a:latin typeface="Canela Text Regular No 2" pitchFamily="50" charset="0"/>
              </a:rPr>
              <a:t>Validation of numbers</a:t>
            </a:r>
            <a:br>
              <a:rPr lang="en-GB" sz="1600" dirty="0">
                <a:solidFill>
                  <a:schemeClr val="bg1"/>
                </a:solidFill>
                <a:latin typeface="Canela Text Regular No 2" pitchFamily="50" charset="0"/>
              </a:rPr>
            </a:br>
            <a:endParaRPr lang="en-GB" sz="1400" b="1" dirty="0">
              <a:solidFill>
                <a:schemeClr val="bg1"/>
              </a:solidFill>
              <a:latin typeface="Lato" panose="020F0502020204030203" pitchFamily="34"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Internal dimension</a:t>
            </a:r>
            <a:endParaRPr lang="en-GB" sz="1000" dirty="0">
              <a:solidFill>
                <a:schemeClr val="bg1"/>
              </a:solidFill>
              <a:latin typeface="Canela Text Regular No 2" pitchFamily="50" charset="0"/>
            </a:endParaRPr>
          </a:p>
          <a:p>
            <a:pPr marL="180975" lvl="1" indent="-180975">
              <a:spcAft>
                <a:spcPts val="300"/>
              </a:spcAft>
              <a:buFont typeface="Arial" panose="020B0604020202020204" pitchFamily="34" charset="0"/>
              <a:buChar char="•"/>
            </a:pPr>
            <a:r>
              <a:rPr lang="en-GB" sz="1000" dirty="0">
                <a:solidFill>
                  <a:schemeClr val="bg1"/>
                </a:solidFill>
                <a:latin typeface="GT America" panose="00000500000000000000" pitchFamily="50" charset="0"/>
              </a:rPr>
              <a:t>We will review the principal fixed and variable costs for the product. </a:t>
            </a:r>
          </a:p>
          <a:p>
            <a:pPr marL="180975" lvl="1" indent="-180975">
              <a:spcAft>
                <a:spcPts val="300"/>
              </a:spcAft>
              <a:buFont typeface="Arial" panose="020B0604020202020204" pitchFamily="34" charset="0"/>
              <a:buChar char="•"/>
            </a:pPr>
            <a:r>
              <a:rPr lang="en-GB" sz="1000" dirty="0">
                <a:solidFill>
                  <a:schemeClr val="bg1"/>
                </a:solidFill>
                <a:latin typeface="GT America" panose="00000500000000000000" pitchFamily="50" charset="0"/>
              </a:rPr>
              <a:t>We will confirm the margins applied to the products or services offered by analysing those used in the sector.</a:t>
            </a:r>
          </a:p>
          <a:p>
            <a:pPr marL="180975" lvl="1" indent="-180975">
              <a:buFont typeface="Arial" panose="020B0604020202020204" pitchFamily="34" charset="0"/>
              <a:buChar char="•"/>
            </a:pPr>
            <a:r>
              <a:rPr lang="en-GB" sz="1000" dirty="0">
                <a:solidFill>
                  <a:schemeClr val="bg1"/>
                </a:solidFill>
                <a:latin typeface="GT America" panose="00000500000000000000" pitchFamily="50" charset="0"/>
              </a:rPr>
              <a:t>We will ensure that the price of our products and services cover costs related to creation, production, assembly and commercialization.</a:t>
            </a:r>
          </a:p>
          <a:p>
            <a:pPr marL="757757" lvl="2" indent="-177800">
              <a:buFont typeface="Arial" panose="020B0604020202020204" pitchFamily="34" charset="0"/>
              <a:buChar char="•"/>
            </a:pPr>
            <a:endParaRPr lang="en-GB" sz="1000" dirty="0">
              <a:solidFill>
                <a:schemeClr val="bg1"/>
              </a:solidFill>
              <a:latin typeface="GT America" panose="00000500000000000000" pitchFamily="50" charset="0"/>
            </a:endParaRPr>
          </a:p>
          <a:p>
            <a:pPr marL="355600" lvl="1" indent="-177800">
              <a:buFont typeface="Arial" panose="020B0604020202020204" pitchFamily="34" charset="0"/>
              <a:buChar char="•"/>
            </a:pPr>
            <a:endParaRPr lang="en-GB" sz="1000" dirty="0">
              <a:solidFill>
                <a:schemeClr val="bg1"/>
              </a:solidFill>
              <a:latin typeface="Canela Text Regular No 2" pitchFamily="50" charset="0"/>
            </a:endParaRPr>
          </a:p>
          <a:p>
            <a:pPr marL="228600" indent="-228600">
              <a:spcAft>
                <a:spcPts val="300"/>
              </a:spcAft>
              <a:buAutoNum type="alphaUcPeriod" startAt="2"/>
            </a:pPr>
            <a:r>
              <a:rPr lang="en-GB" sz="1200" dirty="0">
                <a:solidFill>
                  <a:schemeClr val="bg1"/>
                </a:solidFill>
                <a:latin typeface="Canela Text Regular No 2" pitchFamily="50" charset="0"/>
              </a:rPr>
              <a:t>External dimension</a:t>
            </a:r>
          </a:p>
          <a:p>
            <a:pPr marL="180975" lvl="1" indent="-180975">
              <a:spcAft>
                <a:spcPts val="300"/>
              </a:spcAft>
              <a:buFont typeface="Arial" panose="020B0604020202020204" pitchFamily="34" charset="0"/>
              <a:buChar char="•"/>
            </a:pPr>
            <a:r>
              <a:rPr lang="en-GB" sz="1000" dirty="0">
                <a:solidFill>
                  <a:schemeClr val="bg1"/>
                </a:solidFill>
                <a:latin typeface="GT America" panose="00000500000000000000" pitchFamily="50" charset="0"/>
              </a:rPr>
              <a:t>We will confirm our costs based on customers’ perceptions and, in particular, on direct and similar competition from the sector.</a:t>
            </a:r>
          </a:p>
          <a:p>
            <a:pPr marL="180975" lvl="1" indent="-180975">
              <a:spcAft>
                <a:spcPts val="300"/>
              </a:spcAft>
              <a:buFont typeface="Arial" panose="020B0604020202020204" pitchFamily="34" charset="0"/>
              <a:buChar char="•"/>
            </a:pPr>
            <a:endParaRPr lang="en-GB" sz="1200" dirty="0">
              <a:solidFill>
                <a:schemeClr val="bg1"/>
              </a:solidFill>
              <a:latin typeface="Canela Text Regular No 2" pitchFamily="50" charset="0"/>
            </a:endParaRPr>
          </a:p>
          <a:p>
            <a:pPr>
              <a:spcAft>
                <a:spcPts val="600"/>
              </a:spcAft>
            </a:pPr>
            <a:endParaRPr lang="ca-ES" sz="1000" dirty="0">
              <a:solidFill>
                <a:schemeClr val="bg1"/>
              </a:solidFill>
              <a:latin typeface="GT America" panose="00000500000000000000" pitchFamily="50" charset="0"/>
            </a:endParaRPr>
          </a:p>
        </p:txBody>
      </p:sp>
      <p:sp>
        <p:nvSpPr>
          <p:cNvPr id="8" name="Rectángulo 7">
            <a:extLst>
              <a:ext uri="{FF2B5EF4-FFF2-40B4-BE49-F238E27FC236}">
                <a16:creationId xmlns:a16="http://schemas.microsoft.com/office/drawing/2014/main" xmlns="" id="{AD6FE605-9232-5D40-908A-EEDE4775F2DF}"/>
              </a:ext>
            </a:extLst>
          </p:cNvPr>
          <p:cNvSpPr/>
          <p:nvPr/>
        </p:nvSpPr>
        <p:spPr>
          <a:xfrm>
            <a:off x="5035469" y="1422401"/>
            <a:ext cx="4176266" cy="4836691"/>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r>
              <a:rPr lang="en-GB" sz="1600" dirty="0">
                <a:solidFill>
                  <a:schemeClr val="bg1"/>
                </a:solidFill>
                <a:latin typeface="Canela Text Regular No 2" pitchFamily="50" charset="0"/>
              </a:rPr>
              <a:t>Actions or strategies:</a:t>
            </a:r>
            <a:br>
              <a:rPr lang="en-GB" sz="1600" dirty="0">
                <a:solidFill>
                  <a:schemeClr val="bg1"/>
                </a:solidFill>
                <a:latin typeface="Canela Text Regular No 2" pitchFamily="50" charset="0"/>
              </a:rPr>
            </a:br>
            <a:endParaRPr lang="en-GB" sz="1400" b="1" dirty="0">
              <a:solidFill>
                <a:schemeClr val="bg1"/>
              </a:solidFill>
              <a:latin typeface="Lato" panose="020F0502020204030203" pitchFamily="34" charset="0"/>
            </a:endParaRPr>
          </a:p>
          <a:p>
            <a:pPr marL="177800" indent="-177800">
              <a:spcAft>
                <a:spcPts val="300"/>
              </a:spcAft>
              <a:buFont typeface="+mj-lt"/>
              <a:buAutoNum type="alphaUcPeriod"/>
            </a:pPr>
            <a:r>
              <a:rPr lang="en-GB" sz="1200" dirty="0">
                <a:solidFill>
                  <a:schemeClr val="bg1"/>
                </a:solidFill>
                <a:latin typeface="Canela Text Regular No 2" pitchFamily="50" charset="0"/>
              </a:rPr>
              <a:t>Internal dimension</a:t>
            </a:r>
          </a:p>
          <a:p>
            <a:pPr marL="268288" lvl="1" indent="-268288">
              <a:spcAft>
                <a:spcPts val="300"/>
              </a:spcAft>
            </a:pPr>
            <a:r>
              <a:rPr lang="en-GB" altLang="ca-ES" sz="1000" dirty="0">
                <a:solidFill>
                  <a:schemeClr val="bg1"/>
                </a:solidFill>
                <a:latin typeface="GT America" panose="00000500000000000000" pitchFamily="50" charset="0"/>
                <a:cs typeface="Poppins Light" panose="00000400000000000000" pitchFamily="50" charset="0"/>
              </a:rPr>
              <a:t>☑ </a:t>
            </a:r>
            <a:r>
              <a:rPr lang="en-GB" altLang="ca-ES" sz="1000" dirty="0">
                <a:solidFill>
                  <a:schemeClr val="bg1"/>
                </a:solidFill>
                <a:latin typeface="Canela Text Regular No 2" pitchFamily="50" charset="0"/>
                <a:cs typeface="Poppins Light" panose="00000400000000000000" pitchFamily="50" charset="0"/>
              </a:rPr>
              <a:t>	Review of fixed costs, variables</a:t>
            </a:r>
            <a:br>
              <a:rPr lang="en-GB" altLang="ca-ES" sz="1000" dirty="0">
                <a:solidFill>
                  <a:schemeClr val="bg1"/>
                </a:solidFill>
                <a:latin typeface="Canela Text Regular No 2" pitchFamily="50" charset="0"/>
                <a:cs typeface="Poppins Light" panose="00000400000000000000" pitchFamily="50" charset="0"/>
              </a:rPr>
            </a:br>
            <a:r>
              <a:rPr lang="en-GB" altLang="ca-ES" sz="800" dirty="0">
                <a:solidFill>
                  <a:schemeClr val="bg1"/>
                </a:solidFill>
                <a:latin typeface="GT America" panose="00000500000000000000" pitchFamily="50" charset="0"/>
                <a:cs typeface="Poppins Light" panose="00000400000000000000" pitchFamily="50" charset="0"/>
              </a:rPr>
              <a:t>We will review fixed costs using information from the sector’s main agents. We can also download economic-financial reports</a:t>
            </a:r>
            <a:r>
              <a:rPr lang="en-GB" sz="800" dirty="0">
                <a:solidFill>
                  <a:schemeClr val="bg1"/>
                </a:solidFill>
                <a:latin typeface="GT America" panose="00000500000000000000" pitchFamily="50" charset="0"/>
              </a:rPr>
              <a:t> (for example, this </a:t>
            </a:r>
            <a:r>
              <a:rPr lang="en-GB" sz="800" dirty="0">
                <a:solidFill>
                  <a:schemeClr val="bg1"/>
                </a:solidFill>
                <a:latin typeface="GT America" panose="00000500000000000000" pitchFamily="50" charset="0"/>
                <a:hlinkClick r:id="rId2">
                  <a:extLst>
                    <a:ext uri="{A12FA001-AC4F-418D-AE19-62706E023703}">
                      <ahyp:hlinkClr xmlns:ahyp="http://schemas.microsoft.com/office/drawing/2018/hyperlinkcolor" xmlns="" val="tx"/>
                    </a:ext>
                  </a:extLst>
                </a:hlinkClick>
              </a:rPr>
              <a:t>balance sheet</a:t>
            </a:r>
            <a:r>
              <a:rPr lang="en-GB" sz="800" dirty="0">
                <a:solidFill>
                  <a:schemeClr val="bg1"/>
                </a:solidFill>
                <a:latin typeface="GT America" panose="00000500000000000000" pitchFamily="50" charset="0"/>
              </a:rPr>
              <a:t>) from companies from the sector that could provide additional details on costs and margins.</a:t>
            </a:r>
          </a:p>
          <a:p>
            <a:pPr marL="268288" lvl="1" indent="-268288">
              <a:spcAft>
                <a:spcPts val="300"/>
              </a:spcAft>
            </a:pPr>
            <a:r>
              <a:rPr lang="en-GB" altLang="ca-ES" sz="1000" dirty="0">
                <a:solidFill>
                  <a:schemeClr val="bg1"/>
                </a:solidFill>
                <a:latin typeface="GT America" panose="00000500000000000000" pitchFamily="50" charset="0"/>
                <a:cs typeface="Poppins Light" panose="00000400000000000000" pitchFamily="50" charset="0"/>
              </a:rPr>
              <a:t>☑ 	</a:t>
            </a:r>
            <a:r>
              <a:rPr lang="en-GB" altLang="ca-ES" sz="1000" dirty="0">
                <a:solidFill>
                  <a:schemeClr val="bg1"/>
                </a:solidFill>
                <a:latin typeface="Canela Text Regular No 2" pitchFamily="50" charset="0"/>
                <a:cs typeface="Poppins Light" panose="00000400000000000000" pitchFamily="50" charset="0"/>
              </a:rPr>
              <a:t>Review of prices</a:t>
            </a:r>
            <a:r>
              <a:rPr lang="en-GB" altLang="ca-ES" sz="1000" dirty="0">
                <a:solidFill>
                  <a:schemeClr val="bg1"/>
                </a:solidFill>
                <a:latin typeface="GT America" panose="00000500000000000000" pitchFamily="50" charset="0"/>
                <a:cs typeface="Poppins Light" panose="00000400000000000000" pitchFamily="50" charset="0"/>
              </a:rPr>
              <a:t/>
            </a:r>
            <a:br>
              <a:rPr lang="en-GB" altLang="ca-ES" sz="1000" dirty="0">
                <a:solidFill>
                  <a:schemeClr val="bg1"/>
                </a:solidFill>
                <a:latin typeface="GT America" panose="00000500000000000000" pitchFamily="50" charset="0"/>
                <a:cs typeface="Poppins Light" panose="00000400000000000000" pitchFamily="50" charset="0"/>
              </a:rPr>
            </a:br>
            <a:r>
              <a:rPr lang="en-GB" altLang="ca-ES" sz="800" dirty="0">
                <a:solidFill>
                  <a:schemeClr val="bg1"/>
                </a:solidFill>
                <a:latin typeface="GT America" panose="00000500000000000000" pitchFamily="50" charset="0"/>
                <a:cs typeface="Poppins Light" panose="00000400000000000000" pitchFamily="50" charset="0"/>
              </a:rPr>
              <a:t>In this case, we will use a price analysis based on a collection of our fixed costs, variables and the margins of our products or services.</a:t>
            </a:r>
          </a:p>
          <a:p>
            <a:pPr marL="268288" lvl="1" indent="-268288">
              <a:spcAft>
                <a:spcPts val="300"/>
              </a:spcAft>
            </a:pPr>
            <a:endParaRPr lang="en-GB" sz="800" dirty="0">
              <a:solidFill>
                <a:schemeClr val="bg1"/>
              </a:solidFill>
              <a:latin typeface="GT America" panose="00000500000000000000" pitchFamily="50" charset="0"/>
            </a:endParaRPr>
          </a:p>
          <a:p>
            <a:pPr marL="228600" indent="-228600">
              <a:spcAft>
                <a:spcPts val="300"/>
              </a:spcAft>
              <a:buAutoNum type="alphaUcPeriod" startAt="2"/>
            </a:pPr>
            <a:r>
              <a:rPr lang="en-GB" sz="1200" dirty="0">
                <a:solidFill>
                  <a:schemeClr val="bg1"/>
                </a:solidFill>
                <a:latin typeface="Canela Text Regular No 2" pitchFamily="50" charset="0"/>
              </a:rPr>
              <a:t>External dimension:</a:t>
            </a:r>
          </a:p>
          <a:p>
            <a:pPr marL="268288" lvl="1" indent="-268288">
              <a:spcAft>
                <a:spcPts val="1200"/>
              </a:spcAft>
            </a:pPr>
            <a:r>
              <a:rPr lang="en-GB" altLang="ca-ES" sz="1000" dirty="0">
                <a:solidFill>
                  <a:schemeClr val="bg1"/>
                </a:solidFill>
                <a:latin typeface="GT America" panose="00000500000000000000" pitchFamily="50" charset="0"/>
                <a:cs typeface="Poppins Light" panose="00000400000000000000" pitchFamily="50" charset="0"/>
              </a:rPr>
              <a:t>☑ 	</a:t>
            </a:r>
            <a:r>
              <a:rPr lang="en-GB" altLang="ca-ES" sz="1000" dirty="0">
                <a:solidFill>
                  <a:schemeClr val="bg1"/>
                </a:solidFill>
                <a:latin typeface="Canela Text Regular No 2" pitchFamily="50" charset="0"/>
                <a:cs typeface="Poppins Light" panose="00000400000000000000" pitchFamily="50" charset="0"/>
              </a:rPr>
              <a:t>Comparative table of related entities</a:t>
            </a:r>
            <a:r>
              <a:rPr lang="en-GB" sz="1000" b="1" dirty="0">
                <a:solidFill>
                  <a:schemeClr val="bg1"/>
                </a:solidFill>
                <a:latin typeface="GT America" panose="00000500000000000000" pitchFamily="50" charset="0"/>
              </a:rPr>
              <a:t/>
            </a:r>
            <a:br>
              <a:rPr lang="en-GB" sz="1000" b="1" dirty="0">
                <a:solidFill>
                  <a:schemeClr val="bg1"/>
                </a:solidFill>
                <a:latin typeface="GT America" panose="00000500000000000000" pitchFamily="50" charset="0"/>
              </a:rPr>
            </a:br>
            <a:r>
              <a:rPr lang="en-GB" sz="800" dirty="0">
                <a:solidFill>
                  <a:schemeClr val="bg1"/>
                </a:solidFill>
                <a:latin typeface="GT America" panose="00000500000000000000" pitchFamily="50" charset="0"/>
              </a:rPr>
              <a:t>This comparative table will help us to collect and analyse the prices charged by the competition (direct or similar), to distinguish between those with high, medium and low prices, and to determine average fees in the market. This tool can also help us to collect and analyse other aspects of the competition such as the communication they use (brand, language, tone, etc.), the contact channels they use, etc.</a:t>
            </a:r>
          </a:p>
          <a:p>
            <a:pPr marL="268288" lvl="1" indent="-268288">
              <a:spcAft>
                <a:spcPts val="300"/>
              </a:spcAft>
            </a:pPr>
            <a:r>
              <a:rPr lang="en-GB" altLang="ca-ES" sz="1000" dirty="0">
                <a:solidFill>
                  <a:schemeClr val="bg1"/>
                </a:solidFill>
                <a:latin typeface="GT America" panose="00000500000000000000" pitchFamily="50" charset="0"/>
                <a:cs typeface="Poppins Light" panose="00000400000000000000" pitchFamily="50" charset="0"/>
              </a:rPr>
              <a:t>☑ 	</a:t>
            </a:r>
            <a:r>
              <a:rPr lang="en-GB" altLang="ca-ES" sz="1000" dirty="0">
                <a:solidFill>
                  <a:schemeClr val="bg1"/>
                </a:solidFill>
                <a:latin typeface="Canela Text Regular No 2" pitchFamily="50" charset="0"/>
                <a:cs typeface="Poppins Light" panose="00000400000000000000" pitchFamily="50" charset="0"/>
              </a:rPr>
              <a:t>Customer perception</a:t>
            </a:r>
            <a:br>
              <a:rPr lang="en-GB" altLang="ca-ES" sz="1000" dirty="0">
                <a:solidFill>
                  <a:schemeClr val="bg1"/>
                </a:solidFill>
                <a:latin typeface="Canela Text Regular No 2" pitchFamily="50" charset="0"/>
                <a:cs typeface="Poppins Light" panose="00000400000000000000" pitchFamily="50" charset="0"/>
              </a:rPr>
            </a:br>
            <a:r>
              <a:rPr lang="en-GB" altLang="ca-ES" sz="800" dirty="0">
                <a:solidFill>
                  <a:schemeClr val="bg1"/>
                </a:solidFill>
                <a:latin typeface="GT America" panose="00000500000000000000" pitchFamily="50" charset="0"/>
                <a:cs typeface="Poppins Light" panose="00000400000000000000" pitchFamily="50" charset="0"/>
              </a:rPr>
              <a:t>It is also a good idea to see the perceptions our potential customers have of our products and services.</a:t>
            </a:r>
            <a:endParaRPr lang="en-GB" sz="800" dirty="0">
              <a:solidFill>
                <a:schemeClr val="bg1"/>
              </a:solidFill>
              <a:latin typeface="GT America" panose="00000500000000000000" pitchFamily="50" charset="0"/>
            </a:endParaRPr>
          </a:p>
          <a:p>
            <a:pPr marL="268287" lvl="2"/>
            <a:r>
              <a:rPr lang="en-GB" sz="1000" dirty="0">
                <a:solidFill>
                  <a:schemeClr val="bg1"/>
                </a:solidFill>
                <a:latin typeface="GT America" panose="00000500000000000000" pitchFamily="50" charset="0"/>
              </a:rPr>
              <a:t>Interviews with potential users of our services using the data obtained from the comparison with the competition in order to gauge their impression.</a:t>
            </a:r>
          </a:p>
          <a:p>
            <a:pPr marL="268288" lvl="1" indent="-268288">
              <a:spcAft>
                <a:spcPts val="1200"/>
              </a:spcAft>
            </a:pPr>
            <a:endParaRPr lang="ca-ES" sz="1200" dirty="0">
              <a:solidFill>
                <a:schemeClr val="bg1"/>
              </a:solidFill>
              <a:latin typeface="Canela Text Regular No 2" pitchFamily="50" charset="0"/>
            </a:endParaRPr>
          </a:p>
          <a:p>
            <a:pPr>
              <a:spcAft>
                <a:spcPts val="600"/>
              </a:spcAft>
            </a:pPr>
            <a:endParaRPr lang="ca-ES" sz="1000" dirty="0">
              <a:solidFill>
                <a:schemeClr val="bg1"/>
              </a:solidFill>
              <a:latin typeface="GT America" panose="00000500000000000000" pitchFamily="50" charset="0"/>
            </a:endParaRPr>
          </a:p>
        </p:txBody>
      </p:sp>
      <p:sp>
        <p:nvSpPr>
          <p:cNvPr id="2" name="Rectángulo 1"/>
          <p:cNvSpPr/>
          <p:nvPr/>
        </p:nvSpPr>
        <p:spPr>
          <a:xfrm>
            <a:off x="2106202" y="675987"/>
            <a:ext cx="6085298" cy="461665"/>
          </a:xfrm>
          <a:prstGeom prst="rect">
            <a:avLst/>
          </a:prstGeom>
        </p:spPr>
        <p:txBody>
          <a:bodyPr wrap="square">
            <a:spAutoFit/>
          </a:bodyPr>
          <a:lstStyle/>
          <a:p>
            <a:pPr algn="ctr">
              <a:spcAft>
                <a:spcPts val="1200"/>
              </a:spcAft>
            </a:pPr>
            <a:r>
              <a:rPr lang="en-GB" sz="800" dirty="0">
                <a:latin typeface="GT America" panose="00000500000000000000" pitchFamily="50" charset="0"/>
              </a:rPr>
              <a:t>Phase description: in all new products, before designing a possible solution for the detected need, it is a good idea to validate the needs themselves with those that have them. Therefore, in this phase, we need to (a) list the needs we think need to be addressed, and (b) check those needs with the people we believe have them.</a:t>
            </a:r>
          </a:p>
        </p:txBody>
      </p:sp>
      <p:sp>
        <p:nvSpPr>
          <p:cNvPr id="6" name="Rectangle 5">
            <a:extLst>
              <a:ext uri="{FF2B5EF4-FFF2-40B4-BE49-F238E27FC236}">
                <a16:creationId xmlns:a16="http://schemas.microsoft.com/office/drawing/2014/main" xmlns="" id="{D9498AD6-3D65-9843-A899-282E99F1B305}"/>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xmlns="" id="{1E7E8DDB-7CCD-5149-96B6-4A73416027A8}"/>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Rectangle 7">
            <a:extLst>
              <a:ext uri="{FF2B5EF4-FFF2-40B4-BE49-F238E27FC236}">
                <a16:creationId xmlns:a16="http://schemas.microsoft.com/office/drawing/2014/main" xmlns="" id="{4F1C0BD4-7AAB-FE47-872A-3D77A597D6D6}"/>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xmlns="" id="{470BFF75-1E19-2046-92FE-4414A83526A6}"/>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xmlns="" id="{99DABAA7-E6E9-6040-8C04-030D9D0532F1}"/>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10">
            <a:extLst>
              <a:ext uri="{FF2B5EF4-FFF2-40B4-BE49-F238E27FC236}">
                <a16:creationId xmlns:a16="http://schemas.microsoft.com/office/drawing/2014/main" xmlns="" id="{CD0B2B4A-3D30-5748-BD4B-20C6BF3BDFC2}"/>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xmlns="" id="{41CC4421-1C46-9A47-919C-07C895D20525}"/>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12">
            <a:extLst>
              <a:ext uri="{FF2B5EF4-FFF2-40B4-BE49-F238E27FC236}">
                <a16:creationId xmlns:a16="http://schemas.microsoft.com/office/drawing/2014/main" xmlns="" id="{CE3AB9B0-9FD3-1C47-AA0D-1FA1F41DAC29}"/>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3">
            <a:extLst>
              <a:ext uri="{FF2B5EF4-FFF2-40B4-BE49-F238E27FC236}">
                <a16:creationId xmlns:a16="http://schemas.microsoft.com/office/drawing/2014/main" xmlns="" id="{72C32A26-55EB-804E-B98B-89CC3FE398EF}"/>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4">
            <a:extLst>
              <a:ext uri="{FF2B5EF4-FFF2-40B4-BE49-F238E27FC236}">
                <a16:creationId xmlns:a16="http://schemas.microsoft.com/office/drawing/2014/main" xmlns="" id="{642E9E13-C0EF-8D4E-9907-195CD3F772C7}"/>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5">
            <a:extLst>
              <a:ext uri="{FF2B5EF4-FFF2-40B4-BE49-F238E27FC236}">
                <a16:creationId xmlns:a16="http://schemas.microsoft.com/office/drawing/2014/main" xmlns="" id="{7DAC5D20-2148-9F4F-84C5-E664D3A85881}"/>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79099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9915706" cy="685800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pic>
        <p:nvPicPr>
          <p:cNvPr id="7" name="Bilde 4">
            <a:extLst>
              <a:ext uri="{FF2B5EF4-FFF2-40B4-BE49-F238E27FC236}">
                <a16:creationId xmlns:a16="http://schemas.microsoft.com/office/drawing/2014/main" xmlns="" id="{B46BA6EB-A556-F046-8C44-D57D4DBBB758}"/>
              </a:ext>
            </a:extLst>
          </p:cNvPr>
          <p:cNvPicPr>
            <a:picLocks noChangeAspect="1"/>
          </p:cNvPicPr>
          <p:nvPr/>
        </p:nvPicPr>
        <p:blipFill>
          <a:blip r:embed="rId2"/>
          <a:stretch>
            <a:fillRect/>
          </a:stretch>
        </p:blipFill>
        <p:spPr>
          <a:xfrm>
            <a:off x="2" y="0"/>
            <a:ext cx="9905998" cy="1025271"/>
          </a:xfrm>
          <a:prstGeom prst="rect">
            <a:avLst/>
          </a:prstGeom>
        </p:spPr>
      </p:pic>
      <p:sp>
        <p:nvSpPr>
          <p:cNvPr id="6" name="Tittel 1"/>
          <p:cNvSpPr>
            <a:spLocks noGrp="1"/>
          </p:cNvSpPr>
          <p:nvPr>
            <p:ph type="title"/>
          </p:nvPr>
        </p:nvSpPr>
        <p:spPr>
          <a:xfrm>
            <a:off x="646941" y="775456"/>
            <a:ext cx="8631530" cy="692497"/>
          </a:xfrm>
        </p:spPr>
        <p:txBody>
          <a:bodyPr/>
          <a:lstStyle/>
          <a:p>
            <a:pPr algn="ctr"/>
            <a:r>
              <a:rPr lang="en-GB" sz="4500" b="0" dirty="0">
                <a:solidFill>
                  <a:schemeClr val="bg1">
                    <a:lumMod val="95000"/>
                  </a:schemeClr>
                </a:solidFill>
                <a:latin typeface="Canela Text Regular No 2" pitchFamily="50" charset="0"/>
                <a:ea typeface="SimSun" panose="02010600030101010101" pitchFamily="2" charset="-122"/>
              </a:rPr>
              <a:t>Thanks!</a:t>
            </a:r>
          </a:p>
        </p:txBody>
      </p:sp>
      <p:sp>
        <p:nvSpPr>
          <p:cNvPr id="2" name="Rectángulo 1"/>
          <p:cNvSpPr/>
          <p:nvPr/>
        </p:nvSpPr>
        <p:spPr>
          <a:xfrm>
            <a:off x="2486206" y="5953556"/>
            <a:ext cx="4953000" cy="830997"/>
          </a:xfrm>
          <a:prstGeom prst="rect">
            <a:avLst/>
          </a:prstGeom>
        </p:spPr>
        <p:txBody>
          <a:bodyPr>
            <a:spAutoFit/>
          </a:bodyPr>
          <a:lstStyle/>
          <a:p>
            <a:pPr algn="ctr">
              <a:spcBef>
                <a:spcPts val="0"/>
              </a:spcBef>
            </a:pPr>
            <a:r>
              <a:rPr lang="en-GB" sz="1200" dirty="0">
                <a:solidFill>
                  <a:schemeClr val="bg1">
                    <a:lumMod val="95000"/>
                  </a:schemeClr>
                </a:solidFill>
                <a:latin typeface="GT America" panose="00000500000000000000" pitchFamily="50" charset="0"/>
                <a:hlinkClick r:id="rId3">
                  <a:extLst>
                    <a:ext uri="{A12FA001-AC4F-418D-AE19-62706E023703}">
                      <ahyp:hlinkClr xmlns:ahyp="http://schemas.microsoft.com/office/drawing/2018/hyperlinkcolor" xmlns="" val="tx"/>
                    </a:ext>
                  </a:extLst>
                </a:hlinkClick>
              </a:rPr>
              <a:t>Socialneet@ajmataro.cat</a:t>
            </a:r>
            <a:endParaRPr lang="en-GB" sz="1200" dirty="0">
              <a:solidFill>
                <a:schemeClr val="bg1">
                  <a:lumMod val="95000"/>
                </a:schemeClr>
              </a:solidFill>
              <a:latin typeface="GT America" panose="00000500000000000000" pitchFamily="50" charset="0"/>
            </a:endParaRPr>
          </a:p>
          <a:p>
            <a:pPr algn="ctr">
              <a:spcBef>
                <a:spcPts val="0"/>
              </a:spcBef>
            </a:pPr>
            <a:r>
              <a:rPr lang="en-GB" sz="1200" dirty="0">
                <a:solidFill>
                  <a:schemeClr val="bg1">
                    <a:lumMod val="95000"/>
                  </a:schemeClr>
                </a:solidFill>
                <a:latin typeface="GT America" panose="00000500000000000000" pitchFamily="50" charset="0"/>
              </a:rPr>
              <a:t>wwww.mataró.cat/</a:t>
            </a:r>
            <a:r>
              <a:rPr lang="en-GB" sz="1200" dirty="0" err="1">
                <a:solidFill>
                  <a:schemeClr val="bg1">
                    <a:lumMod val="95000"/>
                  </a:schemeClr>
                </a:solidFill>
                <a:latin typeface="GT America" panose="00000500000000000000" pitchFamily="50" charset="0"/>
              </a:rPr>
              <a:t>socialneet</a:t>
            </a:r>
            <a:endParaRPr lang="en-GB" sz="1200" dirty="0">
              <a:solidFill>
                <a:schemeClr val="bg1">
                  <a:lumMod val="95000"/>
                </a:schemeClr>
              </a:solidFill>
              <a:latin typeface="GT America" panose="00000500000000000000" pitchFamily="50" charset="0"/>
            </a:endParaRPr>
          </a:p>
          <a:p>
            <a:pPr algn="ctr">
              <a:spcBef>
                <a:spcPts val="0"/>
              </a:spcBef>
            </a:pPr>
            <a:r>
              <a:rPr lang="en-GB" sz="1200" dirty="0">
                <a:solidFill>
                  <a:schemeClr val="bg1">
                    <a:lumMod val="95000"/>
                  </a:schemeClr>
                </a:solidFill>
                <a:latin typeface="GT America" panose="00000500000000000000" pitchFamily="50" charset="0"/>
              </a:rPr>
              <a:t>@</a:t>
            </a:r>
            <a:r>
              <a:rPr lang="en-GB" sz="1200" dirty="0" err="1">
                <a:solidFill>
                  <a:schemeClr val="bg1">
                    <a:lumMod val="95000"/>
                  </a:schemeClr>
                </a:solidFill>
                <a:latin typeface="GT America" panose="00000500000000000000" pitchFamily="50" charset="0"/>
              </a:rPr>
              <a:t>SOM_Mataró</a:t>
            </a:r>
            <a:endParaRPr lang="en-GB" sz="1200" dirty="0">
              <a:solidFill>
                <a:schemeClr val="bg1">
                  <a:lumMod val="95000"/>
                </a:schemeClr>
              </a:solidFill>
              <a:latin typeface="GT America" panose="00000500000000000000" pitchFamily="50" charset="0"/>
            </a:endParaRPr>
          </a:p>
          <a:p>
            <a:pPr algn="ctr"/>
            <a:endParaRPr lang="ca-ES" sz="1200" dirty="0">
              <a:solidFill>
                <a:schemeClr val="bg1">
                  <a:lumMod val="95000"/>
                </a:schemeClr>
              </a:solidFill>
              <a:latin typeface="GT America" panose="00000500000000000000" pitchFamily="50" charset="0"/>
              <a:cs typeface="Arial" panose="020B0604020202020204" pitchFamily="34" charset="0"/>
            </a:endParaRPr>
          </a:p>
        </p:txBody>
      </p:sp>
      <p:pic>
        <p:nvPicPr>
          <p:cNvPr id="5" name="Imagen 4">
            <a:extLst>
              <a:ext uri="{FF2B5EF4-FFF2-40B4-BE49-F238E27FC236}">
                <a16:creationId xmlns:a16="http://schemas.microsoft.com/office/drawing/2014/main" xmlns="" id="{15A6C1F1-ED89-42C6-A7E4-C29D31FE9C8D}"/>
              </a:ext>
            </a:extLst>
          </p:cNvPr>
          <p:cNvPicPr>
            <a:picLocks noChangeAspect="1"/>
          </p:cNvPicPr>
          <p:nvPr/>
        </p:nvPicPr>
        <p:blipFill>
          <a:blip r:embed="rId4"/>
          <a:stretch>
            <a:fillRect/>
          </a:stretch>
        </p:blipFill>
        <p:spPr>
          <a:xfrm>
            <a:off x="637235" y="1685252"/>
            <a:ext cx="8631530" cy="3704757"/>
          </a:xfrm>
          <a:prstGeom prst="rect">
            <a:avLst/>
          </a:prstGeom>
        </p:spPr>
      </p:pic>
    </p:spTree>
    <p:extLst>
      <p:ext uri="{BB962C8B-B14F-4D97-AF65-F5344CB8AC3E}">
        <p14:creationId xmlns:p14="http://schemas.microsoft.com/office/powerpoint/2010/main" xmlns="" val="14517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DBADDFA-348A-ED44-BEC9-7A8CF537553D}"/>
              </a:ext>
            </a:extLst>
          </p:cNvPr>
          <p:cNvSpPr>
            <a:spLocks noGrp="1"/>
          </p:cNvSpPr>
          <p:nvPr>
            <p:ph type="ctrTitle"/>
          </p:nvPr>
        </p:nvSpPr>
        <p:spPr>
          <a:xfrm>
            <a:off x="512006" y="1813881"/>
            <a:ext cx="7448552" cy="500137"/>
          </a:xfrm>
        </p:spPr>
        <p:txBody>
          <a:bodyPr/>
          <a:lstStyle/>
          <a:p>
            <a:r>
              <a:rPr lang="ca-ES" dirty="0"/>
              <a:t>WELFARE AND HEALTH SECTOR</a:t>
            </a:r>
          </a:p>
        </p:txBody>
      </p:sp>
      <p:sp>
        <p:nvSpPr>
          <p:cNvPr id="4" name="Marcador de texto 3">
            <a:extLst>
              <a:ext uri="{FF2B5EF4-FFF2-40B4-BE49-F238E27FC236}">
                <a16:creationId xmlns:a16="http://schemas.microsoft.com/office/drawing/2014/main" xmlns="" id="{94D238B5-DFE0-9247-BE9D-6E2A5E81CA90}"/>
              </a:ext>
            </a:extLst>
          </p:cNvPr>
          <p:cNvSpPr>
            <a:spLocks noGrp="1"/>
          </p:cNvSpPr>
          <p:nvPr>
            <p:ph type="body" sz="quarter" idx="13"/>
          </p:nvPr>
        </p:nvSpPr>
        <p:spPr>
          <a:xfrm>
            <a:off x="512006" y="2415933"/>
            <a:ext cx="2582068" cy="369332"/>
          </a:xfrm>
        </p:spPr>
        <p:txBody>
          <a:bodyPr vert="horz" wrap="square" lIns="0" tIns="0" rIns="0" bIns="0" rtlCol="0" anchor="ctr">
            <a:spAutoFit/>
          </a:bodyPr>
          <a:lstStyle/>
          <a:p>
            <a:pPr>
              <a:spcBef>
                <a:spcPct val="0"/>
              </a:spcBef>
            </a:pPr>
            <a:r>
              <a:rPr lang="en-GB" sz="2400" dirty="0"/>
              <a:t>TRAMITS</a:t>
            </a:r>
            <a:endParaRPr lang="ca-ES" sz="3250" dirty="0"/>
          </a:p>
        </p:txBody>
      </p:sp>
      <p:sp>
        <p:nvSpPr>
          <p:cNvPr id="5" name="Rectángulo 4">
            <a:extLst>
              <a:ext uri="{FF2B5EF4-FFF2-40B4-BE49-F238E27FC236}">
                <a16:creationId xmlns:a16="http://schemas.microsoft.com/office/drawing/2014/main" xmlns="" id="{E45AD809-87A4-1F4F-97CC-05E0B6536FD6}"/>
              </a:ext>
            </a:extLst>
          </p:cNvPr>
          <p:cNvSpPr/>
          <p:nvPr/>
        </p:nvSpPr>
        <p:spPr>
          <a:xfrm>
            <a:off x="2781527" y="5876925"/>
            <a:ext cx="4312023" cy="707886"/>
          </a:xfrm>
          <a:prstGeom prst="rect">
            <a:avLst/>
          </a:prstGeom>
        </p:spPr>
        <p:txBody>
          <a:bodyPr wrap="square">
            <a:spAutoFit/>
          </a:bodyPr>
          <a:lstStyle/>
          <a:p>
            <a:pPr algn="ctr">
              <a:spcBef>
                <a:spcPts val="0"/>
              </a:spcBef>
            </a:pPr>
            <a:r>
              <a:rPr lang="en-GB" sz="1000" dirty="0">
                <a:solidFill>
                  <a:schemeClr val="bg1"/>
                </a:solidFill>
                <a:latin typeface="GT America" panose="00000500000000000000" pitchFamily="50" charset="0"/>
                <a:hlinkClick r:id="rId2">
                  <a:extLst>
                    <a:ext uri="{A12FA001-AC4F-418D-AE19-62706E023703}">
                      <ahyp:hlinkClr xmlns:ahyp="http://schemas.microsoft.com/office/drawing/2018/hyperlinkcolor" xmlns="" val="tx"/>
                    </a:ext>
                  </a:extLst>
                </a:hlinkClick>
              </a:rPr>
              <a:t>Socialneet@ajmataro.cat</a:t>
            </a:r>
            <a:endParaRPr lang="en-GB" sz="1000" dirty="0">
              <a:solidFill>
                <a:schemeClr val="bg1"/>
              </a:solidFill>
              <a:latin typeface="GT America" panose="00000500000000000000" pitchFamily="50" charset="0"/>
            </a:endParaRPr>
          </a:p>
          <a:p>
            <a:pPr algn="ctr">
              <a:spcBef>
                <a:spcPts val="0"/>
              </a:spcBef>
            </a:pPr>
            <a:r>
              <a:rPr lang="en-GB" sz="1000" dirty="0">
                <a:solidFill>
                  <a:schemeClr val="bg1"/>
                </a:solidFill>
                <a:latin typeface="GT America" panose="00000500000000000000" pitchFamily="50" charset="0"/>
              </a:rPr>
              <a:t>wwww.mataró.cat/</a:t>
            </a:r>
            <a:r>
              <a:rPr lang="en-GB" sz="1000" dirty="0" err="1">
                <a:solidFill>
                  <a:schemeClr val="bg1"/>
                </a:solidFill>
                <a:latin typeface="GT America" panose="00000500000000000000" pitchFamily="50" charset="0"/>
              </a:rPr>
              <a:t>socialneet</a:t>
            </a:r>
            <a:endParaRPr lang="en-GB" sz="1000" dirty="0">
              <a:solidFill>
                <a:schemeClr val="bg1"/>
              </a:solidFill>
              <a:latin typeface="GT America" panose="00000500000000000000" pitchFamily="50" charset="0"/>
            </a:endParaRPr>
          </a:p>
          <a:p>
            <a:pPr algn="ctr">
              <a:spcBef>
                <a:spcPts val="0"/>
              </a:spcBef>
            </a:pPr>
            <a:r>
              <a:rPr lang="en-GB" sz="1000" dirty="0">
                <a:solidFill>
                  <a:schemeClr val="bg1"/>
                </a:solidFill>
                <a:latin typeface="GT America" panose="00000500000000000000" pitchFamily="50" charset="0"/>
              </a:rPr>
              <a:t>@</a:t>
            </a:r>
            <a:r>
              <a:rPr lang="en-GB" sz="1000" dirty="0" err="1">
                <a:solidFill>
                  <a:schemeClr val="bg1"/>
                </a:solidFill>
                <a:latin typeface="GT America" panose="00000500000000000000" pitchFamily="50" charset="0"/>
              </a:rPr>
              <a:t>SOM_Mataró</a:t>
            </a:r>
            <a:endParaRPr lang="en-GB" sz="1000" dirty="0">
              <a:solidFill>
                <a:schemeClr val="bg1"/>
              </a:solidFill>
              <a:latin typeface="GT America" panose="00000500000000000000" pitchFamily="50" charset="0"/>
            </a:endParaRPr>
          </a:p>
          <a:p>
            <a:pPr algn="ctr"/>
            <a:endParaRPr lang="ca-ES" sz="1000" dirty="0">
              <a:solidFill>
                <a:schemeClr val="bg2">
                  <a:lumMod val="20000"/>
                  <a:lumOff val="80000"/>
                </a:schemeClr>
              </a:solidFill>
            </a:endParaRPr>
          </a:p>
        </p:txBody>
      </p:sp>
    </p:spTree>
    <p:extLst>
      <p:ext uri="{BB962C8B-B14F-4D97-AF65-F5344CB8AC3E}">
        <p14:creationId xmlns:p14="http://schemas.microsoft.com/office/powerpoint/2010/main" xmlns="" val="2068218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ángulo 2"/>
          <p:cNvSpPr/>
          <p:nvPr/>
        </p:nvSpPr>
        <p:spPr>
          <a:xfrm>
            <a:off x="0" y="0"/>
            <a:ext cx="9915706" cy="685800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chemeClr val="tx1"/>
              </a:solidFill>
            </a:endParaRPr>
          </a:p>
        </p:txBody>
      </p:sp>
      <p:pic>
        <p:nvPicPr>
          <p:cNvPr id="10" name="Bilde 4">
            <a:extLst>
              <a:ext uri="{FF2B5EF4-FFF2-40B4-BE49-F238E27FC236}">
                <a16:creationId xmlns:a16="http://schemas.microsoft.com/office/drawing/2014/main" xmlns="" id="{9A5C2249-792B-1F4E-9A24-95E1238FA9A7}"/>
              </a:ext>
            </a:extLst>
          </p:cNvPr>
          <p:cNvPicPr>
            <a:picLocks noChangeAspect="1"/>
          </p:cNvPicPr>
          <p:nvPr/>
        </p:nvPicPr>
        <p:blipFill>
          <a:blip r:embed="rId2"/>
          <a:stretch>
            <a:fillRect/>
          </a:stretch>
        </p:blipFill>
        <p:spPr>
          <a:xfrm>
            <a:off x="2" y="0"/>
            <a:ext cx="9905998" cy="1025271"/>
          </a:xfrm>
          <a:prstGeom prst="rect">
            <a:avLst/>
          </a:prstGeom>
        </p:spPr>
      </p:pic>
      <p:sp>
        <p:nvSpPr>
          <p:cNvPr id="6" name="Tittel 1"/>
          <p:cNvSpPr>
            <a:spLocks noGrp="1"/>
          </p:cNvSpPr>
          <p:nvPr>
            <p:ph type="title"/>
          </p:nvPr>
        </p:nvSpPr>
        <p:spPr>
          <a:xfrm>
            <a:off x="646941" y="692048"/>
            <a:ext cx="8631530" cy="692497"/>
          </a:xfrm>
        </p:spPr>
        <p:txBody>
          <a:bodyPr/>
          <a:lstStyle/>
          <a:p>
            <a:pPr algn="ctr"/>
            <a:r>
              <a:rPr lang="en-GB" sz="4500" b="0" dirty="0">
                <a:solidFill>
                  <a:schemeClr val="bg1">
                    <a:lumMod val="95000"/>
                  </a:schemeClr>
                </a:solidFill>
                <a:latin typeface="Canela Text Regular No 2" pitchFamily="50" charset="0"/>
                <a:ea typeface="SimSun" panose="02010600030101010101" pitchFamily="2" charset="-122"/>
              </a:rPr>
              <a:t>Welfare and Health Sector</a:t>
            </a:r>
          </a:p>
        </p:txBody>
      </p:sp>
      <p:sp>
        <p:nvSpPr>
          <p:cNvPr id="2" name="Rectángulo 1"/>
          <p:cNvSpPr/>
          <p:nvPr/>
        </p:nvSpPr>
        <p:spPr>
          <a:xfrm>
            <a:off x="2486206" y="5953556"/>
            <a:ext cx="4953000" cy="461665"/>
          </a:xfrm>
          <a:prstGeom prst="rect">
            <a:avLst/>
          </a:prstGeom>
        </p:spPr>
        <p:txBody>
          <a:bodyPr>
            <a:spAutoFit/>
          </a:bodyPr>
          <a:lstStyle/>
          <a:p>
            <a:pPr algn="ctr"/>
            <a:r>
              <a:rPr lang="ca-ES" sz="1200" dirty="0">
                <a:solidFill>
                  <a:schemeClr val="bg1">
                    <a:lumMod val="95000"/>
                  </a:schemeClr>
                </a:solidFill>
                <a:latin typeface="GT America" panose="00000500000000000000" pitchFamily="50" charset="0"/>
                <a:cs typeface="Arial" panose="020B0604020202020204" pitchFamily="34" charset="0"/>
              </a:rPr>
              <a:t>2020-2021</a:t>
            </a:r>
          </a:p>
          <a:p>
            <a:pPr algn="ctr"/>
            <a:r>
              <a:rPr lang="ca-ES" sz="1200" dirty="0">
                <a:solidFill>
                  <a:schemeClr val="bg1">
                    <a:lumMod val="95000"/>
                  </a:schemeClr>
                </a:solidFill>
                <a:latin typeface="GT America" panose="00000500000000000000" pitchFamily="50" charset="0"/>
                <a:cs typeface="Arial" panose="020B0604020202020204" pitchFamily="34" charset="0"/>
              </a:rPr>
              <a:t>@</a:t>
            </a:r>
            <a:r>
              <a:rPr lang="ca-ES" sz="1200" dirty="0" err="1">
                <a:solidFill>
                  <a:schemeClr val="bg1">
                    <a:lumMod val="95000"/>
                  </a:schemeClr>
                </a:solidFill>
                <a:latin typeface="GT America" panose="00000500000000000000" pitchFamily="50" charset="0"/>
                <a:cs typeface="Arial" panose="020B0604020202020204" pitchFamily="34" charset="0"/>
              </a:rPr>
              <a:t>SOM_Mataró</a:t>
            </a:r>
            <a:endParaRPr lang="ca-ES" sz="1200" dirty="0">
              <a:solidFill>
                <a:schemeClr val="bg1">
                  <a:lumMod val="95000"/>
                </a:schemeClr>
              </a:solidFill>
              <a:latin typeface="GT America" panose="00000500000000000000" pitchFamily="50" charset="0"/>
              <a:cs typeface="Arial" panose="020B0604020202020204" pitchFamily="34" charset="0"/>
            </a:endParaRPr>
          </a:p>
        </p:txBody>
      </p:sp>
      <p:pic>
        <p:nvPicPr>
          <p:cNvPr id="7" name="Imagen 6">
            <a:extLst>
              <a:ext uri="{FF2B5EF4-FFF2-40B4-BE49-F238E27FC236}">
                <a16:creationId xmlns:a16="http://schemas.microsoft.com/office/drawing/2014/main" xmlns="" id="{09C1A556-E40F-BD4B-B00A-8268680BDB0E}"/>
              </a:ext>
            </a:extLst>
          </p:cNvPr>
          <p:cNvPicPr>
            <a:picLocks noChangeAspect="1"/>
          </p:cNvPicPr>
          <p:nvPr/>
        </p:nvPicPr>
        <p:blipFill>
          <a:blip r:embed="rId3"/>
          <a:stretch>
            <a:fillRect/>
          </a:stretch>
        </p:blipFill>
        <p:spPr>
          <a:xfrm>
            <a:off x="1855036" y="1603572"/>
            <a:ext cx="6195928" cy="4130957"/>
          </a:xfrm>
          <a:prstGeom prst="rect">
            <a:avLst/>
          </a:prstGeom>
        </p:spPr>
      </p:pic>
    </p:spTree>
    <p:extLst>
      <p:ext uri="{BB962C8B-B14F-4D97-AF65-F5344CB8AC3E}">
        <p14:creationId xmlns:p14="http://schemas.microsoft.com/office/powerpoint/2010/main" xmlns="" val="92397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774653" y="6452713"/>
            <a:ext cx="63211"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0" name="Freeform 6"/>
          <p:cNvSpPr>
            <a:spLocks/>
          </p:cNvSpPr>
          <p:nvPr/>
        </p:nvSpPr>
        <p:spPr bwMode="auto">
          <a:xfrm>
            <a:off x="582441" y="6452713"/>
            <a:ext cx="64501"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1" name="Rectangle 7"/>
          <p:cNvSpPr>
            <a:spLocks noChangeArrowheads="1"/>
          </p:cNvSpPr>
          <p:nvPr/>
        </p:nvSpPr>
        <p:spPr bwMode="auto">
          <a:xfrm>
            <a:off x="519230" y="6452713"/>
            <a:ext cx="63211"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2" name="Freeform 8"/>
          <p:cNvSpPr>
            <a:spLocks/>
          </p:cNvSpPr>
          <p:nvPr/>
        </p:nvSpPr>
        <p:spPr bwMode="auto">
          <a:xfrm>
            <a:off x="646941" y="6374123"/>
            <a:ext cx="63211"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5" name="Freeform 9"/>
          <p:cNvSpPr>
            <a:spLocks/>
          </p:cNvSpPr>
          <p:nvPr/>
        </p:nvSpPr>
        <p:spPr bwMode="auto">
          <a:xfrm>
            <a:off x="1060390" y="6452713"/>
            <a:ext cx="63211"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6" name="Rectangle 10"/>
          <p:cNvSpPr>
            <a:spLocks noChangeArrowheads="1"/>
          </p:cNvSpPr>
          <p:nvPr/>
        </p:nvSpPr>
        <p:spPr bwMode="auto">
          <a:xfrm>
            <a:off x="997824" y="6452713"/>
            <a:ext cx="62566"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18" name="Freeform 11"/>
          <p:cNvSpPr>
            <a:spLocks/>
          </p:cNvSpPr>
          <p:nvPr/>
        </p:nvSpPr>
        <p:spPr bwMode="auto">
          <a:xfrm>
            <a:off x="1123601" y="6374123"/>
            <a:ext cx="64501"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0" name="Line 13"/>
          <p:cNvSpPr>
            <a:spLocks noChangeShapeType="1"/>
          </p:cNvSpPr>
          <p:nvPr/>
        </p:nvSpPr>
        <p:spPr bwMode="auto">
          <a:xfrm>
            <a:off x="837864" y="6533684"/>
            <a:ext cx="15996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1" name="Line 14"/>
          <p:cNvSpPr>
            <a:spLocks noChangeShapeType="1"/>
          </p:cNvSpPr>
          <p:nvPr/>
        </p:nvSpPr>
        <p:spPr bwMode="auto">
          <a:xfrm>
            <a:off x="1188102" y="6533684"/>
            <a:ext cx="8712739"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2" name="Line 15"/>
          <p:cNvSpPr>
            <a:spLocks noChangeShapeType="1"/>
          </p:cNvSpPr>
          <p:nvPr/>
        </p:nvSpPr>
        <p:spPr bwMode="auto">
          <a:xfrm>
            <a:off x="2580" y="6533684"/>
            <a:ext cx="516650"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91439" tIns="45720" rIns="91439" bIns="45720" numCol="1" anchor="t" anchorCtr="0" compatLnSpc="1">
            <a:prstTxWarp prst="textNoShape">
              <a:avLst/>
            </a:prstTxWarp>
          </a:bodyPr>
          <a:lstStyle/>
          <a:p>
            <a:endParaRPr lang="en-GB" sz="1585" dirty="0"/>
          </a:p>
        </p:txBody>
      </p:sp>
      <p:sp>
        <p:nvSpPr>
          <p:cNvPr id="23" name="Rectángulo 22"/>
          <p:cNvSpPr/>
          <p:nvPr/>
        </p:nvSpPr>
        <p:spPr>
          <a:xfrm>
            <a:off x="1" y="0"/>
            <a:ext cx="9906000" cy="685799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rgbClr val="87B16F"/>
              </a:solidFill>
            </a:endParaRPr>
          </a:p>
        </p:txBody>
      </p:sp>
      <p:sp>
        <p:nvSpPr>
          <p:cNvPr id="6" name="Tittel 1"/>
          <p:cNvSpPr>
            <a:spLocks noGrp="1"/>
          </p:cNvSpPr>
          <p:nvPr>
            <p:ph type="title"/>
          </p:nvPr>
        </p:nvSpPr>
        <p:spPr>
          <a:xfrm>
            <a:off x="4240102" y="6017009"/>
            <a:ext cx="1425795" cy="384721"/>
          </a:xfrm>
        </p:spPr>
        <p:txBody>
          <a:bodyPr/>
          <a:lstStyle/>
          <a:p>
            <a:pPr algn="ctr"/>
            <a:r>
              <a:rPr lang="en-GB" sz="2500" b="0" dirty="0">
                <a:solidFill>
                  <a:schemeClr val="bg1">
                    <a:lumMod val="95000"/>
                  </a:schemeClr>
                </a:solidFill>
                <a:latin typeface="Canela Text Regular No 2" pitchFamily="50" charset="0"/>
                <a:ea typeface="SimSun" panose="02010600030101010101" pitchFamily="2" charset="-122"/>
              </a:rPr>
              <a:t>The Idea</a:t>
            </a:r>
          </a:p>
        </p:txBody>
      </p:sp>
      <p:sp>
        <p:nvSpPr>
          <p:cNvPr id="17" name="Rectángulo 1"/>
          <p:cNvSpPr/>
          <p:nvPr/>
        </p:nvSpPr>
        <p:spPr>
          <a:xfrm>
            <a:off x="2242376" y="2352711"/>
            <a:ext cx="5421248" cy="1154162"/>
          </a:xfrm>
          <a:prstGeom prst="rect">
            <a:avLst/>
          </a:prstGeom>
        </p:spPr>
        <p:txBody>
          <a:bodyPr wrap="square" lIns="0" tIns="0" rIns="0" bIns="0">
            <a:spAutoFit/>
          </a:bodyPr>
          <a:lstStyle/>
          <a:p>
            <a:pPr algn="ctr">
              <a:spcAft>
                <a:spcPts val="600"/>
              </a:spcAft>
            </a:pPr>
            <a:r>
              <a:rPr lang="en-GB" sz="1400" dirty="0">
                <a:solidFill>
                  <a:schemeClr val="bg1">
                    <a:lumMod val="95000"/>
                  </a:schemeClr>
                </a:solidFill>
                <a:latin typeface="GT America" panose="00000500000000000000" pitchFamily="50" charset="0"/>
              </a:rPr>
              <a:t>Ramón, who coordinates the neighbourhood association, is having an increasingly hard time managing his association’s grant applications and paperwork online. He has started working with “TRAMITS” so they can give him a hand.</a:t>
            </a:r>
          </a:p>
          <a:p>
            <a:pPr algn="ctr">
              <a:spcAft>
                <a:spcPts val="600"/>
              </a:spcAft>
            </a:pPr>
            <a:endParaRPr lang="ca-ES" sz="1400" dirty="0">
              <a:solidFill>
                <a:schemeClr val="bg1">
                  <a:lumMod val="95000"/>
                </a:schemeClr>
              </a:solidFill>
              <a:latin typeface="GT America" panose="00000500000000000000" pitchFamily="50" charset="0"/>
            </a:endParaRPr>
          </a:p>
        </p:txBody>
      </p:sp>
      <p:sp>
        <p:nvSpPr>
          <p:cNvPr id="24" name="Tittel 1"/>
          <p:cNvSpPr txBox="1">
            <a:spLocks/>
          </p:cNvSpPr>
          <p:nvPr/>
        </p:nvSpPr>
        <p:spPr>
          <a:xfrm>
            <a:off x="3841828" y="983995"/>
            <a:ext cx="2222342" cy="384721"/>
          </a:xfrm>
          <a:prstGeom prst="rect">
            <a:avLst/>
          </a:prstGeom>
        </p:spPr>
        <p:txBody>
          <a:bodyPr vert="horz" wrap="square" lIns="0" tIns="0" rIns="0" bIns="0" rtlCol="0" anchor="ctr">
            <a:spAutoFit/>
          </a:bodyPr>
          <a:lstStyle>
            <a:lvl1pPr algn="l" defTabSz="1828499" rtl="0" eaLnBrk="1" latinLnBrk="0" hangingPunct="1">
              <a:lnSpc>
                <a:spcPct val="100000"/>
              </a:lnSpc>
              <a:spcBef>
                <a:spcPct val="0"/>
              </a:spcBef>
              <a:buNone/>
              <a:defRPr sz="7000" b="1" kern="1200">
                <a:solidFill>
                  <a:schemeClr val="bg2"/>
                </a:solidFill>
                <a:latin typeface="+mj-lt"/>
                <a:ea typeface="+mj-ea"/>
                <a:cs typeface="+mj-cs"/>
              </a:defRPr>
            </a:lvl1pPr>
          </a:lstStyle>
          <a:p>
            <a:pPr algn="ctr"/>
            <a:r>
              <a:rPr lang="en-GB" sz="2500" b="0" dirty="0">
                <a:solidFill>
                  <a:schemeClr val="bg1">
                    <a:lumMod val="95000"/>
                  </a:schemeClr>
                </a:solidFill>
                <a:latin typeface="Canela Text Regular No 2" pitchFamily="50" charset="0"/>
                <a:ea typeface="SimSun" panose="02010600030101010101" pitchFamily="2" charset="-122"/>
              </a:rPr>
              <a:t>Part One</a:t>
            </a:r>
          </a:p>
        </p:txBody>
      </p:sp>
      <p:pic>
        <p:nvPicPr>
          <p:cNvPr id="19" name="Bilde 4">
            <a:extLst>
              <a:ext uri="{FF2B5EF4-FFF2-40B4-BE49-F238E27FC236}">
                <a16:creationId xmlns:a16="http://schemas.microsoft.com/office/drawing/2014/main" xmlns="" id="{9453C97E-B50B-0A4F-8C2F-8FDCE2C83A85}"/>
              </a:ext>
            </a:extLst>
          </p:cNvPr>
          <p:cNvPicPr>
            <a:picLocks noChangeAspect="1"/>
          </p:cNvPicPr>
          <p:nvPr/>
        </p:nvPicPr>
        <p:blipFill>
          <a:blip r:embed="rId2"/>
          <a:stretch>
            <a:fillRect/>
          </a:stretch>
        </p:blipFill>
        <p:spPr>
          <a:xfrm>
            <a:off x="2" y="0"/>
            <a:ext cx="9905998" cy="1025271"/>
          </a:xfrm>
          <a:prstGeom prst="rect">
            <a:avLst/>
          </a:prstGeom>
        </p:spPr>
      </p:pic>
    </p:spTree>
    <p:extLst>
      <p:ext uri="{BB962C8B-B14F-4D97-AF65-F5344CB8AC3E}">
        <p14:creationId xmlns:p14="http://schemas.microsoft.com/office/powerpoint/2010/main" xmlns="" val="122722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FE142A25-2E51-E443-B359-960335CEB3C3}"/>
              </a:ext>
            </a:extLst>
          </p:cNvPr>
          <p:cNvSpPr/>
          <p:nvPr/>
        </p:nvSpPr>
        <p:spPr>
          <a:xfrm>
            <a:off x="3512423" y="1265883"/>
            <a:ext cx="3065856" cy="4306242"/>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45720" numCol="1" spcCol="0" rtlCol="0" fromWordArt="0" anchor="t" anchorCtr="0" forceAA="0" compatLnSpc="1">
            <a:prstTxWarp prst="textNoShape">
              <a:avLst/>
            </a:prstTxWarp>
            <a:noAutofit/>
          </a:bodyPr>
          <a:lstStyle/>
          <a:p>
            <a:pPr>
              <a:spcAft>
                <a:spcPts val="600"/>
              </a:spcAft>
            </a:pPr>
            <a:r>
              <a:rPr lang="en-GB" sz="1400" dirty="0">
                <a:solidFill>
                  <a:schemeClr val="bg1"/>
                </a:solidFill>
                <a:latin typeface="Canela Text Regular No 2" pitchFamily="50" charset="0"/>
              </a:rPr>
              <a:t>Who needs this?</a:t>
            </a:r>
            <a:r>
              <a:rPr lang="en-GB" sz="1600" dirty="0">
                <a:solidFill>
                  <a:schemeClr val="bg1"/>
                </a:solidFill>
                <a:latin typeface="Canela Text Regular No 2" pitchFamily="50" charset="0"/>
              </a:rPr>
              <a:t/>
            </a:r>
            <a:br>
              <a:rPr lang="en-GB" sz="1600" dirty="0">
                <a:solidFill>
                  <a:schemeClr val="bg1"/>
                </a:solidFill>
                <a:latin typeface="Canela Text Regular No 2" pitchFamily="50" charset="0"/>
              </a:rPr>
            </a:br>
            <a:r>
              <a:rPr lang="en-GB" sz="1600" dirty="0">
                <a:solidFill>
                  <a:schemeClr val="bg1"/>
                </a:solidFill>
                <a:latin typeface="Canela Text Regular No 2" pitchFamily="50" charset="0"/>
              </a:rPr>
              <a:t/>
            </a:r>
            <a:br>
              <a:rPr lang="en-GB" sz="1600" dirty="0">
                <a:solidFill>
                  <a:schemeClr val="bg1"/>
                </a:solidFill>
                <a:latin typeface="Canela Text Regular No 2" pitchFamily="50" charset="0"/>
              </a:rPr>
            </a:br>
            <a:r>
              <a:rPr lang="en-GB" sz="1000" dirty="0">
                <a:solidFill>
                  <a:schemeClr val="bg1"/>
                </a:solidFill>
                <a:latin typeface="GT America" panose="00000500000000000000" pitchFamily="50" charset="0"/>
              </a:rPr>
              <a:t>3 GROUPS</a:t>
            </a:r>
          </a:p>
          <a:p>
            <a:pPr>
              <a:spcAft>
                <a:spcPts val="600"/>
              </a:spcAft>
            </a:pPr>
            <a:r>
              <a:rPr lang="en-GB" sz="1000" dirty="0">
                <a:solidFill>
                  <a:schemeClr val="bg1"/>
                </a:solidFill>
                <a:latin typeface="GT America" panose="00000500000000000000" pitchFamily="50" charset="0"/>
              </a:rPr>
              <a:t>This service is aimed primarily at:</a:t>
            </a:r>
          </a:p>
          <a:p>
            <a:pPr marL="228600" indent="-228600">
              <a:spcAft>
                <a:spcPts val="600"/>
              </a:spcAft>
              <a:buFont typeface="+mj-lt"/>
              <a:buAutoNum type="alphaUcPeriod"/>
            </a:pPr>
            <a:r>
              <a:rPr lang="en-GB" sz="1000" b="1" dirty="0">
                <a:solidFill>
                  <a:schemeClr val="bg1"/>
                </a:solidFill>
                <a:latin typeface="GT America" panose="00000500000000000000" pitchFamily="50" charset="0"/>
              </a:rPr>
              <a:t>Elderly individuals </a:t>
            </a:r>
            <a:r>
              <a:rPr lang="en-GB" sz="1000" dirty="0">
                <a:solidFill>
                  <a:schemeClr val="bg1"/>
                </a:solidFill>
                <a:latin typeface="GT America" panose="00000500000000000000" pitchFamily="50" charset="0"/>
              </a:rPr>
              <a:t>who </a:t>
            </a:r>
            <a:r>
              <a:rPr lang="en-GB" sz="1000" b="1" dirty="0">
                <a:solidFill>
                  <a:schemeClr val="bg1"/>
                </a:solidFill>
                <a:latin typeface="GT America" panose="00000500000000000000" pitchFamily="50" charset="0"/>
              </a:rPr>
              <a:t>lead associations </a:t>
            </a:r>
            <a:r>
              <a:rPr lang="en-GB" sz="1000" dirty="0">
                <a:solidFill>
                  <a:schemeClr val="bg1"/>
                </a:solidFill>
                <a:latin typeface="GT America" panose="00000500000000000000" pitchFamily="50" charset="0"/>
              </a:rPr>
              <a:t>and need to work with public administrations to process grants,</a:t>
            </a:r>
          </a:p>
          <a:p>
            <a:pPr marL="228600" indent="-228600">
              <a:spcAft>
                <a:spcPts val="600"/>
              </a:spcAft>
              <a:buFont typeface="+mj-lt"/>
              <a:buAutoNum type="alphaUcPeriod"/>
            </a:pPr>
            <a:r>
              <a:rPr lang="en-GB" sz="1000" b="1" dirty="0">
                <a:solidFill>
                  <a:schemeClr val="bg1"/>
                </a:solidFill>
                <a:latin typeface="GT America" panose="00000500000000000000" pitchFamily="50" charset="0"/>
              </a:rPr>
              <a:t>Elderly individuals </a:t>
            </a:r>
            <a:r>
              <a:rPr lang="en-GB" sz="1000" dirty="0">
                <a:solidFill>
                  <a:schemeClr val="bg1"/>
                </a:solidFill>
                <a:latin typeface="GT America" panose="00000500000000000000" pitchFamily="50" charset="0"/>
              </a:rPr>
              <a:t>who </a:t>
            </a:r>
            <a:r>
              <a:rPr lang="en-GB" sz="1000" b="1" dirty="0">
                <a:solidFill>
                  <a:schemeClr val="bg1"/>
                </a:solidFill>
                <a:latin typeface="GT America" panose="00000500000000000000" pitchFamily="50" charset="0"/>
              </a:rPr>
              <a:t>missed the tech boat</a:t>
            </a:r>
            <a:r>
              <a:rPr lang="en-GB" sz="1000" dirty="0">
                <a:solidFill>
                  <a:schemeClr val="bg1"/>
                </a:solidFill>
                <a:latin typeface="GT America" panose="00000500000000000000" pitchFamily="50" charset="0"/>
              </a:rPr>
              <a:t> and who need to complete formalities with public administrations or large service companies, and </a:t>
            </a:r>
          </a:p>
          <a:p>
            <a:pPr marL="228600" indent="-228600">
              <a:spcAft>
                <a:spcPts val="600"/>
              </a:spcAft>
              <a:buFont typeface="+mj-lt"/>
              <a:buAutoNum type="alphaUcPeriod"/>
            </a:pPr>
            <a:r>
              <a:rPr lang="en-GB" sz="1000" b="1" dirty="0">
                <a:solidFill>
                  <a:schemeClr val="bg1"/>
                </a:solidFill>
                <a:latin typeface="GT America" panose="00000500000000000000" pitchFamily="50" charset="0"/>
              </a:rPr>
              <a:t>Young people with limited resources </a:t>
            </a:r>
            <a:r>
              <a:rPr lang="en-GB" sz="1000" dirty="0">
                <a:solidFill>
                  <a:schemeClr val="bg1"/>
                </a:solidFill>
                <a:latin typeface="GT America" panose="00000500000000000000" pitchFamily="50" charset="0"/>
              </a:rPr>
              <a:t>who have a hard time accessing computers and completing formalities online.</a:t>
            </a:r>
          </a:p>
          <a:p>
            <a:pPr>
              <a:spcAft>
                <a:spcPts val="600"/>
              </a:spcAft>
            </a:pPr>
            <a:endParaRPr lang="ca-ES" sz="1000" dirty="0">
              <a:solidFill>
                <a:schemeClr val="bg1"/>
              </a:solidFill>
              <a:latin typeface="Lato" panose="020F0502020204030203" pitchFamily="34" charset="0"/>
            </a:endParaRPr>
          </a:p>
          <a:p>
            <a:endParaRPr lang="ca-ES" sz="1200" dirty="0">
              <a:solidFill>
                <a:schemeClr val="bg1"/>
              </a:solidFill>
              <a:latin typeface="Lato" panose="020F0502020204030203" pitchFamily="34" charset="0"/>
            </a:endParaRPr>
          </a:p>
        </p:txBody>
      </p:sp>
      <p:sp>
        <p:nvSpPr>
          <p:cNvPr id="14" name="Rectángulo 13">
            <a:extLst>
              <a:ext uri="{FF2B5EF4-FFF2-40B4-BE49-F238E27FC236}">
                <a16:creationId xmlns:a16="http://schemas.microsoft.com/office/drawing/2014/main" xmlns="" id="{C1859CA1-470A-C242-9F9D-F4D7C0312838}"/>
              </a:ext>
            </a:extLst>
          </p:cNvPr>
          <p:cNvSpPr/>
          <p:nvPr/>
        </p:nvSpPr>
        <p:spPr>
          <a:xfrm>
            <a:off x="6713285" y="1265883"/>
            <a:ext cx="2943822" cy="4306242"/>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45720" numCol="1" spcCol="0" rtlCol="0" fromWordArt="0" anchor="t" anchorCtr="0" forceAA="0" compatLnSpc="1">
            <a:prstTxWarp prst="textNoShape">
              <a:avLst/>
            </a:prstTxWarp>
            <a:noAutofit/>
          </a:bodyPr>
          <a:lstStyle/>
          <a:p>
            <a:pPr>
              <a:spcAft>
                <a:spcPts val="600"/>
              </a:spcAft>
            </a:pPr>
            <a:r>
              <a:rPr lang="en-GB" sz="1400" dirty="0">
                <a:solidFill>
                  <a:schemeClr val="bg1"/>
                </a:solidFill>
                <a:latin typeface="Canela Text Regular No 2" pitchFamily="50" charset="0"/>
              </a:rPr>
              <a:t>Idea</a:t>
            </a: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endParaRPr lang="en-GB" sz="1000" dirty="0">
              <a:solidFill>
                <a:schemeClr val="bg1"/>
              </a:solidFill>
              <a:latin typeface="Lato" panose="020F0502020204030203" pitchFamily="34" charset="0"/>
            </a:endParaRPr>
          </a:p>
          <a:p>
            <a:pPr>
              <a:spcAft>
                <a:spcPts val="600"/>
              </a:spcAft>
            </a:pPr>
            <a:r>
              <a:rPr lang="en-GB" sz="1000" dirty="0">
                <a:solidFill>
                  <a:schemeClr val="bg1"/>
                </a:solidFill>
                <a:latin typeface="Lato" panose="020F0502020204030203" pitchFamily="34" charset="0"/>
              </a:rPr>
              <a:t>“</a:t>
            </a:r>
            <a:r>
              <a:rPr lang="en-GB" sz="1000" b="1" dirty="0">
                <a:solidFill>
                  <a:schemeClr val="bg1"/>
                </a:solidFill>
                <a:latin typeface="GT America" panose="00000500000000000000" pitchFamily="50" charset="0"/>
              </a:rPr>
              <a:t>TRAMITS</a:t>
            </a:r>
            <a:r>
              <a:rPr lang="en-GB" sz="1000" dirty="0">
                <a:solidFill>
                  <a:schemeClr val="bg1"/>
                </a:solidFill>
                <a:latin typeface="GT America" panose="00000500000000000000" pitchFamily="50" charset="0"/>
              </a:rPr>
              <a:t>” wants to offer support services for online paperwork, grant applications or other formalities involving public administrations (A) and large service companies (B).</a:t>
            </a:r>
          </a:p>
          <a:p>
            <a:pPr>
              <a:spcAft>
                <a:spcPts val="600"/>
              </a:spcAft>
            </a:pPr>
            <a:r>
              <a:rPr lang="en-GB" sz="1000" dirty="0">
                <a:solidFill>
                  <a:schemeClr val="bg1"/>
                </a:solidFill>
                <a:latin typeface="GT America" panose="00000500000000000000" pitchFamily="50" charset="0"/>
              </a:rPr>
              <a:t>We can offer access to computers and training for young people who have a hard time accessing new technologies (C).</a:t>
            </a:r>
          </a:p>
          <a:p>
            <a:pPr>
              <a:spcAft>
                <a:spcPts val="600"/>
              </a:spcAft>
            </a:pPr>
            <a:r>
              <a:rPr lang="en-GB" sz="1000" dirty="0">
                <a:solidFill>
                  <a:schemeClr val="bg1"/>
                </a:solidFill>
                <a:latin typeface="GT America" panose="00000500000000000000" pitchFamily="50" charset="0"/>
              </a:rPr>
              <a:t>In exchange for the training offered to these young people (C), they can provide short-term support for the elderly (B) and cover some of their needs.</a:t>
            </a:r>
          </a:p>
          <a:p>
            <a:pPr>
              <a:spcAft>
                <a:spcPts val="600"/>
              </a:spcAft>
            </a:pPr>
            <a:r>
              <a:rPr lang="en-GB" sz="1000" dirty="0">
                <a:solidFill>
                  <a:schemeClr val="bg1"/>
                </a:solidFill>
                <a:latin typeface="GT America" panose="00000500000000000000" pitchFamily="50" charset="0"/>
              </a:rPr>
              <a:t>“</a:t>
            </a:r>
            <a:r>
              <a:rPr lang="en-GB" sz="1000" b="1" dirty="0">
                <a:solidFill>
                  <a:schemeClr val="bg1"/>
                </a:solidFill>
                <a:latin typeface="GT America" panose="00000500000000000000" pitchFamily="50" charset="0"/>
              </a:rPr>
              <a:t>TRAMITS</a:t>
            </a:r>
            <a:r>
              <a:rPr lang="en-GB" sz="1000" dirty="0">
                <a:solidFill>
                  <a:schemeClr val="bg1"/>
                </a:solidFill>
                <a:latin typeface="GT America" panose="00000500000000000000" pitchFamily="50" charset="0"/>
              </a:rPr>
              <a:t>” wants to become an intergenerational meeting point that strengthens community bonds.</a:t>
            </a:r>
          </a:p>
          <a:p>
            <a:pPr>
              <a:spcAft>
                <a:spcPts val="600"/>
              </a:spcAft>
            </a:pPr>
            <a:r>
              <a:rPr lang="en-GB" sz="1000" dirty="0">
                <a:solidFill>
                  <a:schemeClr val="bg1"/>
                </a:solidFill>
                <a:latin typeface="GT America" panose="00000500000000000000" pitchFamily="50" charset="0"/>
              </a:rPr>
              <a:t>Depending on the results of the needs assessment, “</a:t>
            </a:r>
            <a:r>
              <a:rPr lang="en-GB" sz="1000" b="1" dirty="0">
                <a:solidFill>
                  <a:schemeClr val="bg1"/>
                </a:solidFill>
                <a:latin typeface="GT America" panose="00000500000000000000" pitchFamily="50" charset="0"/>
              </a:rPr>
              <a:t>TRAMITS</a:t>
            </a:r>
            <a:r>
              <a:rPr lang="en-GB" sz="1000" dirty="0">
                <a:solidFill>
                  <a:schemeClr val="bg1"/>
                </a:solidFill>
                <a:latin typeface="GT America" panose="00000500000000000000" pitchFamily="50" charset="0"/>
              </a:rPr>
              <a:t>” is considering different scenarios for the scale of the project.</a:t>
            </a:r>
          </a:p>
          <a:p>
            <a:pPr>
              <a:spcAft>
                <a:spcPts val="600"/>
              </a:spcAft>
            </a:pPr>
            <a:endParaRPr lang="ca-ES" sz="1000" dirty="0">
              <a:solidFill>
                <a:schemeClr val="bg1"/>
              </a:solidFill>
              <a:latin typeface="GT America" panose="00000500000000000000" pitchFamily="50" charset="0"/>
            </a:endParaRPr>
          </a:p>
        </p:txBody>
      </p:sp>
      <p:sp>
        <p:nvSpPr>
          <p:cNvPr id="17" name="Rectángulo 16">
            <a:extLst>
              <a:ext uri="{FF2B5EF4-FFF2-40B4-BE49-F238E27FC236}">
                <a16:creationId xmlns:a16="http://schemas.microsoft.com/office/drawing/2014/main" xmlns="" id="{AD6FE605-9232-5D40-908A-EEDE4775F2DF}"/>
              </a:ext>
            </a:extLst>
          </p:cNvPr>
          <p:cNvSpPr/>
          <p:nvPr/>
        </p:nvSpPr>
        <p:spPr>
          <a:xfrm>
            <a:off x="330966" y="1273155"/>
            <a:ext cx="3046451" cy="429897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Need</a:t>
            </a: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r>
              <a:rPr lang="en-GB" sz="1000" dirty="0">
                <a:solidFill>
                  <a:schemeClr val="bg1"/>
                </a:solidFill>
                <a:latin typeface="GT America" panose="00000500000000000000" pitchFamily="50" charset="0"/>
              </a:rPr>
              <a:t>We have detected a need for </a:t>
            </a:r>
            <a:r>
              <a:rPr lang="en-GB" sz="1000" b="1" dirty="0">
                <a:solidFill>
                  <a:schemeClr val="bg1"/>
                </a:solidFill>
                <a:latin typeface="GT America" panose="00000500000000000000" pitchFamily="50" charset="0"/>
              </a:rPr>
              <a:t>help with online paperwork </a:t>
            </a:r>
            <a:r>
              <a:rPr lang="en-GB" sz="1000" dirty="0">
                <a:solidFill>
                  <a:schemeClr val="bg1"/>
                </a:solidFill>
                <a:latin typeface="GT America" panose="00000500000000000000" pitchFamily="50" charset="0"/>
              </a:rPr>
              <a:t>(through support for management or answers to queries),</a:t>
            </a:r>
            <a:r>
              <a:rPr lang="en-GB" sz="1000" b="1" dirty="0">
                <a:solidFill>
                  <a:schemeClr val="bg1"/>
                </a:solidFill>
                <a:latin typeface="GT America" panose="00000500000000000000" pitchFamily="50" charset="0"/>
              </a:rPr>
              <a:t> grant applications or formalities involving public administrations among associations receiving support.</a:t>
            </a:r>
          </a:p>
          <a:p>
            <a:pPr>
              <a:spcAft>
                <a:spcPts val="600"/>
              </a:spcAft>
            </a:pPr>
            <a:r>
              <a:rPr lang="en-GB" sz="1000" dirty="0">
                <a:solidFill>
                  <a:schemeClr val="bg1"/>
                </a:solidFill>
                <a:latin typeface="GT America" panose="00000500000000000000" pitchFamily="50" charset="0"/>
              </a:rPr>
              <a:t>For part of the public, adapting to technological changes is proving difficult. This is particularly true for the elderly and for those with limited resources.</a:t>
            </a:r>
          </a:p>
          <a:p>
            <a:pPr>
              <a:spcAft>
                <a:spcPts val="600"/>
              </a:spcAft>
            </a:pPr>
            <a:r>
              <a:rPr lang="en-GB" sz="1000" dirty="0">
                <a:solidFill>
                  <a:schemeClr val="bg1"/>
                </a:solidFill>
                <a:latin typeface="GT America" panose="00000500000000000000" pitchFamily="50" charset="0"/>
              </a:rPr>
              <a:t>Of people aged 55-74 in Catalonia, only 62% use the internet, especially to search for information on goods and services. (1)</a:t>
            </a:r>
          </a:p>
          <a:p>
            <a:pPr>
              <a:spcAft>
                <a:spcPts val="600"/>
              </a:spcAft>
            </a:pPr>
            <a:r>
              <a:rPr lang="en-GB" sz="1000" dirty="0">
                <a:solidFill>
                  <a:schemeClr val="bg1"/>
                </a:solidFill>
                <a:latin typeface="GT America" panose="00000500000000000000" pitchFamily="50" charset="0"/>
              </a:rPr>
              <a:t>From 2006 to 2019, the percentage of homes with computers in Catalonia rose from 61.6% to 85%. (2)</a:t>
            </a:r>
          </a:p>
          <a:p>
            <a:pPr>
              <a:spcAft>
                <a:spcPts val="600"/>
              </a:spcAft>
            </a:pPr>
            <a:endParaRPr lang="ca-ES" sz="1000" dirty="0">
              <a:solidFill>
                <a:schemeClr val="bg1"/>
              </a:solidFill>
              <a:latin typeface="GT America" panose="00000500000000000000" pitchFamily="50" charset="0"/>
            </a:endParaRPr>
          </a:p>
        </p:txBody>
      </p:sp>
      <p:sp>
        <p:nvSpPr>
          <p:cNvPr id="6" name="Tittel 1"/>
          <p:cNvSpPr>
            <a:spLocks noGrp="1"/>
          </p:cNvSpPr>
          <p:nvPr>
            <p:ph type="title"/>
          </p:nvPr>
        </p:nvSpPr>
        <p:spPr>
          <a:xfrm>
            <a:off x="3537530" y="306942"/>
            <a:ext cx="2844192" cy="353943"/>
          </a:xfrm>
        </p:spPr>
        <p:txBody>
          <a:bodyPr/>
          <a:lstStyle/>
          <a:p>
            <a:pPr algn="ctr"/>
            <a:r>
              <a:rPr lang="en-GB" sz="2300" b="0" dirty="0">
                <a:solidFill>
                  <a:schemeClr val="tx2">
                    <a:lumMod val="50000"/>
                    <a:lumOff val="50000"/>
                  </a:schemeClr>
                </a:solidFill>
                <a:latin typeface="Canela Text Regular No 2" pitchFamily="50" charset="0"/>
                <a:ea typeface="SimSun" panose="02010600030101010101" pitchFamily="2" charset="-122"/>
              </a:rPr>
              <a:t>Development</a:t>
            </a:r>
          </a:p>
        </p:txBody>
      </p:sp>
      <p:sp>
        <p:nvSpPr>
          <p:cNvPr id="7" name="Rectángulo 6"/>
          <p:cNvSpPr/>
          <p:nvPr/>
        </p:nvSpPr>
        <p:spPr>
          <a:xfrm>
            <a:off x="330966" y="5946291"/>
            <a:ext cx="8590942" cy="230832"/>
          </a:xfrm>
          <a:prstGeom prst="rect">
            <a:avLst/>
          </a:prstGeom>
        </p:spPr>
        <p:txBody>
          <a:bodyPr wrap="square" lIns="0" tIns="0" rIns="0" bIns="0">
            <a:spAutoFit/>
          </a:bodyPr>
          <a:lstStyle/>
          <a:p>
            <a:pPr marL="185738" indent="-185738">
              <a:buAutoNum type="arabicPlain"/>
            </a:pPr>
            <a:r>
              <a:rPr lang="en-US" sz="700" dirty="0">
                <a:latin typeface="GT America" panose="00000500000000000000" pitchFamily="50" charset="0"/>
              </a:rPr>
              <a:t>Source: Economia Silver a </a:t>
            </a:r>
            <a:r>
              <a:rPr lang="en-US" sz="700" dirty="0" err="1">
                <a:latin typeface="GT America" panose="00000500000000000000" pitchFamily="50" charset="0"/>
              </a:rPr>
              <a:t>Catalunya|Informe</a:t>
            </a:r>
            <a:r>
              <a:rPr lang="en-US" sz="700" dirty="0">
                <a:latin typeface="GT America" panose="00000500000000000000" pitchFamily="50" charset="0"/>
              </a:rPr>
              <a:t> Sectorial – April 2018</a:t>
            </a:r>
          </a:p>
          <a:p>
            <a:pPr marL="185738" indent="-185738">
              <a:buFontTx/>
              <a:buAutoNum type="arabicPlain"/>
            </a:pPr>
            <a:r>
              <a:rPr lang="en-US" sz="700" dirty="0">
                <a:latin typeface="GT America" panose="00000500000000000000" pitchFamily="50" charset="0"/>
              </a:rPr>
              <a:t>Source: </a:t>
            </a:r>
            <a:r>
              <a:rPr lang="en-US" sz="700" dirty="0" err="1">
                <a:latin typeface="GT America" panose="00000500000000000000" pitchFamily="50" charset="0"/>
              </a:rPr>
              <a:t>Idescat</a:t>
            </a:r>
            <a:r>
              <a:rPr lang="en-US" sz="700" dirty="0">
                <a:latin typeface="GT America" panose="00000500000000000000" pitchFamily="50" charset="0"/>
              </a:rPr>
              <a:t>, using </a:t>
            </a:r>
            <a:r>
              <a:rPr lang="en-US" sz="700" i="1" dirty="0">
                <a:latin typeface="GT America" panose="00000500000000000000" pitchFamily="50" charset="0"/>
              </a:rPr>
              <a:t>Survey on ICT Equipment and Use in Households </a:t>
            </a:r>
            <a:r>
              <a:rPr lang="en-US" sz="700" dirty="0">
                <a:latin typeface="GT America" panose="00000500000000000000" pitchFamily="50" charset="0"/>
              </a:rPr>
              <a:t>by INE. Notes: Equipment in homes with one or more members aged 16-74</a:t>
            </a:r>
            <a:r>
              <a:rPr lang="en-US" sz="800" dirty="0">
                <a:latin typeface="Lato" panose="020F0502020204030203" pitchFamily="34" charset="0"/>
              </a:rPr>
              <a:t>.</a:t>
            </a:r>
            <a:endParaRPr lang="es-ES" sz="800" dirty="0">
              <a:latin typeface="Lato" panose="020F0502020204030203" pitchFamily="34" charset="0"/>
            </a:endParaRPr>
          </a:p>
        </p:txBody>
      </p:sp>
      <p:sp>
        <p:nvSpPr>
          <p:cNvPr id="8" name="Rectangle 5">
            <a:extLst>
              <a:ext uri="{FF2B5EF4-FFF2-40B4-BE49-F238E27FC236}">
                <a16:creationId xmlns:a16="http://schemas.microsoft.com/office/drawing/2014/main" xmlns="" id="{2DD41C5A-97CD-6546-B603-9E7EAC253DF5}"/>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xmlns="" id="{EA8AC0B4-B715-EA4F-9FD0-0764CD76372A}"/>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Rectangle 7">
            <a:extLst>
              <a:ext uri="{FF2B5EF4-FFF2-40B4-BE49-F238E27FC236}">
                <a16:creationId xmlns:a16="http://schemas.microsoft.com/office/drawing/2014/main" xmlns="" id="{C80DB933-3B73-464A-835A-C36C26C13D9F}"/>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xmlns="" id="{3A970BF3-7211-004F-9BC6-C8EB9699092F}"/>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xmlns="" id="{F12A6AEC-B48D-9F4C-A5E7-1F1DB56A1BF5}"/>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10">
            <a:extLst>
              <a:ext uri="{FF2B5EF4-FFF2-40B4-BE49-F238E27FC236}">
                <a16:creationId xmlns:a16="http://schemas.microsoft.com/office/drawing/2014/main" xmlns="" id="{4AEE7B12-A1EC-3540-A42C-FF2ED0ECCDE7}"/>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11">
            <a:extLst>
              <a:ext uri="{FF2B5EF4-FFF2-40B4-BE49-F238E27FC236}">
                <a16:creationId xmlns:a16="http://schemas.microsoft.com/office/drawing/2014/main" xmlns="" id="{D0153ED1-8CAE-574B-8080-DAFB72187E16}"/>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Rectangle 12">
            <a:extLst>
              <a:ext uri="{FF2B5EF4-FFF2-40B4-BE49-F238E27FC236}">
                <a16:creationId xmlns:a16="http://schemas.microsoft.com/office/drawing/2014/main" xmlns="" id="{59147C02-AF27-634A-A754-44F75DAC75CD}"/>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3">
            <a:extLst>
              <a:ext uri="{FF2B5EF4-FFF2-40B4-BE49-F238E27FC236}">
                <a16:creationId xmlns:a16="http://schemas.microsoft.com/office/drawing/2014/main" xmlns="" id="{80A68506-8D86-C649-8188-61E7F521B001}"/>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4">
            <a:extLst>
              <a:ext uri="{FF2B5EF4-FFF2-40B4-BE49-F238E27FC236}">
                <a16:creationId xmlns:a16="http://schemas.microsoft.com/office/drawing/2014/main" xmlns="" id="{FFA428FB-2AD7-4C40-BF39-F3582045274D}"/>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5">
            <a:extLst>
              <a:ext uri="{FF2B5EF4-FFF2-40B4-BE49-F238E27FC236}">
                <a16:creationId xmlns:a16="http://schemas.microsoft.com/office/drawing/2014/main" xmlns="" id="{01EDBB8A-8041-EA49-84C1-73A3EE475287}"/>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1647554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p:cNvSpPr>
            <a:spLocks noGrp="1"/>
          </p:cNvSpPr>
          <p:nvPr>
            <p:ph type="title"/>
          </p:nvPr>
        </p:nvSpPr>
        <p:spPr>
          <a:xfrm>
            <a:off x="3509682" y="291554"/>
            <a:ext cx="2886635" cy="384721"/>
          </a:xfrm>
        </p:spPr>
        <p:txBody>
          <a:bodyPr/>
          <a:lstStyle/>
          <a:p>
            <a:pPr algn="ctr"/>
            <a:r>
              <a:rPr lang="en-GB" sz="2300" b="0" dirty="0">
                <a:solidFill>
                  <a:schemeClr val="tx2">
                    <a:lumMod val="50000"/>
                    <a:lumOff val="50000"/>
                  </a:schemeClr>
                </a:solidFill>
                <a:latin typeface="Canela Text Regular No 2" pitchFamily="50" charset="0"/>
                <a:ea typeface="SimSun" panose="02010600030101010101" pitchFamily="2" charset="-122"/>
              </a:rPr>
              <a:t>Trends</a:t>
            </a:r>
            <a:r>
              <a:rPr lang="en-GB" sz="2500" b="0" dirty="0">
                <a:solidFill>
                  <a:schemeClr val="tx1"/>
                </a:solidFill>
                <a:latin typeface="Canela Text Regular No 2" pitchFamily="50" charset="0"/>
                <a:ea typeface="SimSun" panose="02010600030101010101" pitchFamily="2" charset="-122"/>
              </a:rPr>
              <a:t> </a:t>
            </a:r>
          </a:p>
        </p:txBody>
      </p:sp>
      <p:sp>
        <p:nvSpPr>
          <p:cNvPr id="10" name="Rectángulo 9">
            <a:extLst>
              <a:ext uri="{FF2B5EF4-FFF2-40B4-BE49-F238E27FC236}">
                <a16:creationId xmlns:a16="http://schemas.microsoft.com/office/drawing/2014/main" xmlns="" id="{AD6FE605-9232-5D40-908A-EEDE4775F2DF}"/>
              </a:ext>
            </a:extLst>
          </p:cNvPr>
          <p:cNvSpPr/>
          <p:nvPr/>
        </p:nvSpPr>
        <p:spPr>
          <a:xfrm>
            <a:off x="901313" y="866728"/>
            <a:ext cx="4649103" cy="5124544"/>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Trends in writing</a:t>
            </a:r>
            <a:br>
              <a:rPr lang="en-GB" sz="1400" dirty="0">
                <a:solidFill>
                  <a:schemeClr val="bg1"/>
                </a:solidFill>
                <a:latin typeface="Canela Text Regular No 2" pitchFamily="50" charset="0"/>
              </a:rPr>
            </a:br>
            <a:endParaRPr lang="en-GB" sz="1400" b="1" dirty="0">
              <a:solidFill>
                <a:schemeClr val="bg1"/>
              </a:solidFill>
              <a:latin typeface="Lato" panose="020F0502020204030203" pitchFamily="34" charset="0"/>
            </a:endParaRPr>
          </a:p>
          <a:p>
            <a:pPr marL="171450" indent="-171450">
              <a:spcAft>
                <a:spcPts val="600"/>
              </a:spcAft>
              <a:buFont typeface="Arial" panose="020B0604020202020204" pitchFamily="34" charset="0"/>
              <a:buChar char="•"/>
            </a:pPr>
            <a:r>
              <a:rPr lang="en-GB" sz="850" b="1" dirty="0">
                <a:solidFill>
                  <a:schemeClr val="bg1"/>
                </a:solidFill>
                <a:latin typeface="GT America" panose="00000500000000000000" pitchFamily="50" charset="0"/>
              </a:rPr>
              <a:t>Population growth and progressive ageing</a:t>
            </a:r>
            <a:r>
              <a:rPr lang="en-GB" sz="850" dirty="0">
                <a:solidFill>
                  <a:schemeClr val="bg1"/>
                </a:solidFill>
                <a:latin typeface="GT America" panose="00000500000000000000" pitchFamily="50" charset="0"/>
              </a:rPr>
              <a:t>. Increasing numbers of elderly. More than 30% of Catalans will be over 65 in 2050 (1).</a:t>
            </a:r>
          </a:p>
          <a:p>
            <a:pPr marL="177800" indent="-177800">
              <a:spcAft>
                <a:spcPts val="600"/>
              </a:spcAft>
              <a:buFont typeface="Arial" panose="020B0604020202020204" pitchFamily="34" charset="0"/>
              <a:buChar char="•"/>
            </a:pPr>
            <a:r>
              <a:rPr lang="en-GB" sz="850" dirty="0">
                <a:solidFill>
                  <a:schemeClr val="bg1"/>
                </a:solidFill>
                <a:latin typeface="GT America" panose="00000500000000000000" pitchFamily="50" charset="0"/>
              </a:rPr>
              <a:t>We have detected a paradigm shift that places the </a:t>
            </a:r>
            <a:r>
              <a:rPr lang="en-GB" sz="850" b="1" dirty="0">
                <a:solidFill>
                  <a:schemeClr val="bg1"/>
                </a:solidFill>
                <a:latin typeface="GT America" panose="00000500000000000000" pitchFamily="50" charset="0"/>
              </a:rPr>
              <a:t>focus on the individual</a:t>
            </a:r>
            <a:r>
              <a:rPr lang="en-GB" sz="850" dirty="0">
                <a:solidFill>
                  <a:schemeClr val="bg1"/>
                </a:solidFill>
                <a:latin typeface="GT America" panose="00000500000000000000" pitchFamily="50" charset="0"/>
              </a:rPr>
              <a:t>. More social and emotional proposals. Greater personalization of services. Opportunities for new ways of providing health and welfare services.</a:t>
            </a:r>
          </a:p>
          <a:p>
            <a:pPr marL="177800" indent="-177800">
              <a:spcAft>
                <a:spcPts val="600"/>
              </a:spcAft>
              <a:buFont typeface="Arial" panose="020B0604020202020204" pitchFamily="34" charset="0"/>
              <a:buChar char="•"/>
            </a:pPr>
            <a:r>
              <a:rPr lang="en-GB" sz="850" b="1" dirty="0">
                <a:solidFill>
                  <a:schemeClr val="bg1"/>
                </a:solidFill>
                <a:latin typeface="GT America" panose="00000500000000000000" pitchFamily="50" charset="0"/>
              </a:rPr>
              <a:t>Care for individuals </a:t>
            </a:r>
            <a:r>
              <a:rPr lang="en-GB" sz="850" dirty="0">
                <a:solidFill>
                  <a:schemeClr val="bg1"/>
                </a:solidFill>
                <a:latin typeface="GT America" panose="00000500000000000000" pitchFamily="50" charset="0"/>
              </a:rPr>
              <a:t>is starting to be the focus of </a:t>
            </a:r>
            <a:r>
              <a:rPr lang="en-GB" sz="850" b="1" dirty="0">
                <a:solidFill>
                  <a:schemeClr val="bg1"/>
                </a:solidFill>
                <a:latin typeface="GT America" panose="00000500000000000000" pitchFamily="50" charset="0"/>
              </a:rPr>
              <a:t>political action</a:t>
            </a:r>
            <a:r>
              <a:rPr lang="en-GB" sz="850" dirty="0">
                <a:solidFill>
                  <a:schemeClr val="bg1"/>
                </a:solidFill>
                <a:latin typeface="GT America" panose="00000500000000000000" pitchFamily="50" charset="0"/>
              </a:rPr>
              <a:t>. </a:t>
            </a:r>
          </a:p>
          <a:p>
            <a:pPr marL="177800" indent="-177800">
              <a:spcAft>
                <a:spcPts val="600"/>
              </a:spcAft>
              <a:buFont typeface="Arial" panose="020B0604020202020204" pitchFamily="34" charset="0"/>
              <a:buChar char="•"/>
            </a:pPr>
            <a:r>
              <a:rPr lang="en-GB" sz="850" b="1" dirty="0">
                <a:solidFill>
                  <a:schemeClr val="bg1"/>
                </a:solidFill>
                <a:latin typeface="GT America" panose="00000500000000000000" pitchFamily="50" charset="0"/>
              </a:rPr>
              <a:t>Technology, health and welfare will overlap</a:t>
            </a:r>
            <a:r>
              <a:rPr lang="en-GB" sz="850" dirty="0">
                <a:solidFill>
                  <a:schemeClr val="bg1"/>
                </a:solidFill>
                <a:latin typeface="GT America" panose="00000500000000000000" pitchFamily="50" charset="0"/>
              </a:rPr>
              <a:t> in all areas. New technologies can allow communities and individuals to organize new forms of innovation and collaborate with one another. Community innovations facilitate participation by grassroots actors such as social movements, academic networks, activists or professionals who experiment with alternate ways of creating knowledge and innovation (2).</a:t>
            </a:r>
          </a:p>
          <a:p>
            <a:pPr marL="177800" indent="-177800">
              <a:spcAft>
                <a:spcPts val="600"/>
              </a:spcAft>
              <a:buFont typeface="Arial" panose="020B0604020202020204" pitchFamily="34" charset="0"/>
              <a:buChar char="•"/>
            </a:pPr>
            <a:r>
              <a:rPr lang="en-GB" sz="850" dirty="0">
                <a:solidFill>
                  <a:schemeClr val="bg1"/>
                </a:solidFill>
                <a:latin typeface="GT America" panose="00000500000000000000" pitchFamily="50" charset="0"/>
              </a:rPr>
              <a:t>Digital Transformation. Drives change while also generating tension. Companies and the administration are transferring a rising number of “activities” to the end user over the internet.</a:t>
            </a:r>
          </a:p>
          <a:p>
            <a:pPr marL="177800" indent="-177800">
              <a:spcAft>
                <a:spcPts val="600"/>
              </a:spcAft>
              <a:buFont typeface="Arial" panose="020B0604020202020204" pitchFamily="34" charset="0"/>
              <a:buChar char="•"/>
            </a:pPr>
            <a:r>
              <a:rPr lang="en-GB" sz="850" dirty="0">
                <a:solidFill>
                  <a:schemeClr val="bg1"/>
                </a:solidFill>
                <a:latin typeface="GT America" panose="00000500000000000000" pitchFamily="50" charset="0"/>
              </a:rPr>
              <a:t>A rise in inequality will strain social protection systems and will require greater effort in the field of social innovation.</a:t>
            </a:r>
          </a:p>
          <a:p>
            <a:pPr marL="177800" indent="-177800">
              <a:spcAft>
                <a:spcPts val="600"/>
              </a:spcAft>
              <a:buFont typeface="Arial" panose="020B0604020202020204" pitchFamily="34" charset="0"/>
              <a:buChar char="•"/>
            </a:pPr>
            <a:r>
              <a:rPr lang="en-GB" sz="850" dirty="0">
                <a:solidFill>
                  <a:schemeClr val="bg1"/>
                </a:solidFill>
                <a:latin typeface="GT America" panose="00000500000000000000" pitchFamily="50" charset="0"/>
              </a:rPr>
              <a:t>By nationality, the risk of poverty or social exclusion is 47.7% for those born in the EU and 56% for others, as compared to 23.1% for those born in Spain. (3)</a:t>
            </a:r>
          </a:p>
          <a:p>
            <a:pPr marL="177800" indent="-177800">
              <a:spcAft>
                <a:spcPts val="600"/>
              </a:spcAft>
              <a:buFont typeface="Arial" panose="020B0604020202020204" pitchFamily="34" charset="0"/>
              <a:buChar char="•"/>
            </a:pPr>
            <a:r>
              <a:rPr lang="en-GB" sz="850" dirty="0">
                <a:solidFill>
                  <a:schemeClr val="bg1"/>
                </a:solidFill>
                <a:latin typeface="GT America" panose="00000500000000000000" pitchFamily="50" charset="0"/>
              </a:rPr>
              <a:t>Environmental changes will increase the influx of immigrants, generating both a linguistic/cultural and a technological need.</a:t>
            </a:r>
          </a:p>
          <a:p>
            <a:pPr>
              <a:spcAft>
                <a:spcPts val="600"/>
              </a:spcAft>
            </a:pPr>
            <a:endParaRPr lang="ca-ES" sz="800" dirty="0">
              <a:solidFill>
                <a:schemeClr val="bg1"/>
              </a:solidFill>
              <a:latin typeface="GT America" panose="00000500000000000000" pitchFamily="50" charset="0"/>
            </a:endParaRPr>
          </a:p>
        </p:txBody>
      </p:sp>
      <p:sp>
        <p:nvSpPr>
          <p:cNvPr id="11" name="Rectángulo 10">
            <a:extLst>
              <a:ext uri="{FF2B5EF4-FFF2-40B4-BE49-F238E27FC236}">
                <a16:creationId xmlns:a16="http://schemas.microsoft.com/office/drawing/2014/main" xmlns="" id="{AD6FE605-9232-5D40-908A-EEDE4775F2DF}"/>
              </a:ext>
            </a:extLst>
          </p:cNvPr>
          <p:cNvSpPr/>
          <p:nvPr/>
        </p:nvSpPr>
        <p:spPr>
          <a:xfrm>
            <a:off x="5722603" y="866728"/>
            <a:ext cx="3331087" cy="5124543"/>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Trends in graphs</a:t>
            </a: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endParaRPr lang="en-GB" sz="800" dirty="0">
              <a:solidFill>
                <a:schemeClr val="bg1"/>
              </a:solidFill>
              <a:latin typeface="GT America" panose="00000500000000000000" pitchFamily="50" charset="0"/>
            </a:endParaRPr>
          </a:p>
        </p:txBody>
      </p:sp>
      <p:sp>
        <p:nvSpPr>
          <p:cNvPr id="9" name="CuadroTexto 8">
            <a:extLst>
              <a:ext uri="{FF2B5EF4-FFF2-40B4-BE49-F238E27FC236}">
                <a16:creationId xmlns:a16="http://schemas.microsoft.com/office/drawing/2014/main" xmlns="" id="{8C3EFBB6-D003-7D45-B7EA-448B99479827}"/>
              </a:ext>
            </a:extLst>
          </p:cNvPr>
          <p:cNvSpPr txBox="1"/>
          <p:nvPr/>
        </p:nvSpPr>
        <p:spPr>
          <a:xfrm>
            <a:off x="5973534" y="1535692"/>
            <a:ext cx="2182028" cy="336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850" dirty="0">
                <a:solidFill>
                  <a:schemeClr val="bg1">
                    <a:lumMod val="95000"/>
                  </a:schemeClr>
                </a:solidFill>
                <a:latin typeface="GT America" panose="00000500000000000000" pitchFamily="50" charset="0"/>
              </a:rPr>
              <a:t>Evolution of the Distribution of the population of Catalonia (1)</a:t>
            </a:r>
          </a:p>
        </p:txBody>
      </p:sp>
      <p:grpSp>
        <p:nvGrpSpPr>
          <p:cNvPr id="12" name="Grupo 11">
            <a:extLst>
              <a:ext uri="{FF2B5EF4-FFF2-40B4-BE49-F238E27FC236}">
                <a16:creationId xmlns:a16="http://schemas.microsoft.com/office/drawing/2014/main" xmlns="" id="{D07CEAF1-E055-E749-82BD-0F303A66F522}"/>
              </a:ext>
            </a:extLst>
          </p:cNvPr>
          <p:cNvGrpSpPr/>
          <p:nvPr/>
        </p:nvGrpSpPr>
        <p:grpSpPr>
          <a:xfrm>
            <a:off x="5973534" y="1853835"/>
            <a:ext cx="2907969" cy="1715127"/>
            <a:chOff x="6875640" y="1585769"/>
            <a:chExt cx="2318281" cy="1367328"/>
          </a:xfrm>
        </p:grpSpPr>
        <p:pic>
          <p:nvPicPr>
            <p:cNvPr id="13" name="Imagen 12">
              <a:extLst>
                <a:ext uri="{FF2B5EF4-FFF2-40B4-BE49-F238E27FC236}">
                  <a16:creationId xmlns:a16="http://schemas.microsoft.com/office/drawing/2014/main" xmlns="" id="{954A5092-339A-634F-B3F6-1CE4EFD812CE}"/>
                </a:ext>
              </a:extLst>
            </p:cNvPr>
            <p:cNvPicPr>
              <a:picLocks noChangeAspect="1"/>
            </p:cNvPicPr>
            <p:nvPr/>
          </p:nvPicPr>
          <p:blipFill>
            <a:blip r:embed="rId2"/>
            <a:stretch>
              <a:fillRect/>
            </a:stretch>
          </p:blipFill>
          <p:spPr>
            <a:xfrm>
              <a:off x="6875640" y="1585769"/>
              <a:ext cx="2182028" cy="1367328"/>
            </a:xfrm>
            <a:prstGeom prst="rect">
              <a:avLst/>
            </a:prstGeom>
          </p:spPr>
        </p:pic>
        <p:sp>
          <p:nvSpPr>
            <p:cNvPr id="14" name="CuadroTexto 13">
              <a:extLst>
                <a:ext uri="{FF2B5EF4-FFF2-40B4-BE49-F238E27FC236}">
                  <a16:creationId xmlns:a16="http://schemas.microsoft.com/office/drawing/2014/main" xmlns="" id="{5B8A0592-6823-5E4F-9E5A-76AF062EF9E4}"/>
                </a:ext>
              </a:extLst>
            </p:cNvPr>
            <p:cNvSpPr txBox="1"/>
            <p:nvPr/>
          </p:nvSpPr>
          <p:spPr>
            <a:xfrm>
              <a:off x="6959120" y="2790564"/>
              <a:ext cx="921321" cy="142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700" dirty="0">
                  <a:solidFill>
                    <a:schemeClr val="tx1"/>
                  </a:solidFill>
                </a:rPr>
                <a:t>% of population</a:t>
              </a:r>
            </a:p>
          </p:txBody>
        </p:sp>
        <p:sp>
          <p:nvSpPr>
            <p:cNvPr id="15" name="CuadroTexto 14">
              <a:extLst>
                <a:ext uri="{FF2B5EF4-FFF2-40B4-BE49-F238E27FC236}">
                  <a16:creationId xmlns:a16="http://schemas.microsoft.com/office/drawing/2014/main" xmlns="" id="{EF942486-51EE-9F41-B276-2179D5C91E37}"/>
                </a:ext>
              </a:extLst>
            </p:cNvPr>
            <p:cNvSpPr txBox="1"/>
            <p:nvPr/>
          </p:nvSpPr>
          <p:spPr>
            <a:xfrm>
              <a:off x="8694058" y="2803719"/>
              <a:ext cx="499863" cy="149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700" dirty="0">
                  <a:solidFill>
                    <a:schemeClr val="tx1"/>
                  </a:solidFill>
                </a:rPr>
                <a:t>Age</a:t>
              </a:r>
            </a:p>
          </p:txBody>
        </p:sp>
      </p:grpSp>
      <p:sp>
        <p:nvSpPr>
          <p:cNvPr id="16" name="CuadroTexto 15">
            <a:extLst>
              <a:ext uri="{FF2B5EF4-FFF2-40B4-BE49-F238E27FC236}">
                <a16:creationId xmlns:a16="http://schemas.microsoft.com/office/drawing/2014/main" xmlns="" id="{BFF6448F-01AB-2147-8943-E8385130452B}"/>
              </a:ext>
            </a:extLst>
          </p:cNvPr>
          <p:cNvSpPr txBox="1"/>
          <p:nvPr/>
        </p:nvSpPr>
        <p:spPr>
          <a:xfrm>
            <a:off x="5949029" y="3684103"/>
            <a:ext cx="2203026" cy="447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850" dirty="0">
                <a:solidFill>
                  <a:schemeClr val="bg1">
                    <a:lumMod val="95000"/>
                  </a:schemeClr>
                </a:solidFill>
                <a:latin typeface="GT America" panose="00000500000000000000" pitchFamily="50" charset="0"/>
              </a:rPr>
              <a:t>Evolution of workers facing poverty or risk of exclusion in Spain (3)</a:t>
            </a:r>
            <a:endParaRPr lang="en-GB" sz="1100" dirty="0">
              <a:solidFill>
                <a:schemeClr val="bg1">
                  <a:lumMod val="95000"/>
                </a:schemeClr>
              </a:solidFill>
            </a:endParaRPr>
          </a:p>
        </p:txBody>
      </p:sp>
      <p:grpSp>
        <p:nvGrpSpPr>
          <p:cNvPr id="17" name="Grupo 16">
            <a:extLst>
              <a:ext uri="{FF2B5EF4-FFF2-40B4-BE49-F238E27FC236}">
                <a16:creationId xmlns:a16="http://schemas.microsoft.com/office/drawing/2014/main" xmlns="" id="{B77E8293-732F-1F43-AADB-445B05EBD34C}"/>
              </a:ext>
            </a:extLst>
          </p:cNvPr>
          <p:cNvGrpSpPr/>
          <p:nvPr/>
        </p:nvGrpSpPr>
        <p:grpSpPr>
          <a:xfrm>
            <a:off x="5973534" y="4008708"/>
            <a:ext cx="2850378" cy="1860300"/>
            <a:chOff x="6879086" y="3710878"/>
            <a:chExt cx="2178582" cy="1291761"/>
          </a:xfrm>
        </p:grpSpPr>
        <p:pic>
          <p:nvPicPr>
            <p:cNvPr id="18" name="Imagen 17">
              <a:extLst>
                <a:ext uri="{FF2B5EF4-FFF2-40B4-BE49-F238E27FC236}">
                  <a16:creationId xmlns:a16="http://schemas.microsoft.com/office/drawing/2014/main" xmlns="" id="{1DD98A45-F3B7-F944-9287-8753CBA52100}"/>
                </a:ext>
              </a:extLst>
            </p:cNvPr>
            <p:cNvPicPr>
              <a:picLocks noChangeAspect="1"/>
            </p:cNvPicPr>
            <p:nvPr/>
          </p:nvPicPr>
          <p:blipFill>
            <a:blip r:embed="rId3"/>
            <a:stretch>
              <a:fillRect/>
            </a:stretch>
          </p:blipFill>
          <p:spPr>
            <a:xfrm>
              <a:off x="6879086" y="3710878"/>
              <a:ext cx="2178582" cy="1291761"/>
            </a:xfrm>
            <a:prstGeom prst="rect">
              <a:avLst/>
            </a:prstGeom>
          </p:spPr>
        </p:pic>
        <p:sp>
          <p:nvSpPr>
            <p:cNvPr id="19" name="Rectángulo 18">
              <a:extLst>
                <a:ext uri="{FF2B5EF4-FFF2-40B4-BE49-F238E27FC236}">
                  <a16:creationId xmlns:a16="http://schemas.microsoft.com/office/drawing/2014/main" xmlns="" id="{C6934206-33D5-5F41-8C64-3BF66C12FC43}"/>
                </a:ext>
              </a:extLst>
            </p:cNvPr>
            <p:cNvSpPr/>
            <p:nvPr/>
          </p:nvSpPr>
          <p:spPr>
            <a:xfrm>
              <a:off x="7315200" y="3720209"/>
              <a:ext cx="1287624" cy="179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20" name="Rectángulo 19">
            <a:extLst>
              <a:ext uri="{FF2B5EF4-FFF2-40B4-BE49-F238E27FC236}">
                <a16:creationId xmlns:a16="http://schemas.microsoft.com/office/drawing/2014/main" xmlns="" id="{069E47FE-73E9-7041-B00C-4280391214E5}"/>
              </a:ext>
            </a:extLst>
          </p:cNvPr>
          <p:cNvSpPr/>
          <p:nvPr/>
        </p:nvSpPr>
        <p:spPr>
          <a:xfrm>
            <a:off x="901313" y="6054588"/>
            <a:ext cx="8590942" cy="323165"/>
          </a:xfrm>
          <a:prstGeom prst="rect">
            <a:avLst/>
          </a:prstGeom>
        </p:spPr>
        <p:txBody>
          <a:bodyPr wrap="square" lIns="0" tIns="0" rIns="0" bIns="0">
            <a:spAutoFit/>
          </a:bodyPr>
          <a:lstStyle/>
          <a:p>
            <a:pPr marL="185738" indent="-185738">
              <a:buAutoNum type="arabicPlain"/>
            </a:pPr>
            <a:r>
              <a:rPr lang="en-US" sz="700" dirty="0">
                <a:latin typeface="GT America" panose="00000500000000000000" pitchFamily="50" charset="0"/>
              </a:rPr>
              <a:t>Source: Economia Silver a </a:t>
            </a:r>
            <a:r>
              <a:rPr lang="en-US" sz="700" dirty="0" err="1">
                <a:latin typeface="GT America" panose="00000500000000000000" pitchFamily="50" charset="0"/>
              </a:rPr>
              <a:t>Catalunya|Informe</a:t>
            </a:r>
            <a:r>
              <a:rPr lang="en-US" sz="700" dirty="0">
                <a:latin typeface="GT America" panose="00000500000000000000" pitchFamily="50" charset="0"/>
              </a:rPr>
              <a:t> Sectorial – April 2018</a:t>
            </a:r>
          </a:p>
          <a:p>
            <a:pPr marL="185738" indent="-185738">
              <a:buFontTx/>
              <a:buAutoNum type="arabicPlain"/>
            </a:pPr>
            <a:r>
              <a:rPr lang="en-US" sz="700" dirty="0">
                <a:latin typeface="GT America" panose="00000500000000000000" pitchFamily="50" charset="0"/>
              </a:rPr>
              <a:t>Source: United Nations. Economic and Social Council. Commission on Science and Technology for Development. The impact of rapid technological change on sustainable development. E/CN.16/2019/2</a:t>
            </a:r>
          </a:p>
          <a:p>
            <a:pPr marL="185738" indent="-185738">
              <a:buFontTx/>
              <a:buAutoNum type="arabicPlain"/>
            </a:pPr>
            <a:r>
              <a:rPr lang="en-GB" sz="700" dirty="0">
                <a:latin typeface="GT America" panose="00000500000000000000" pitchFamily="50" charset="0"/>
              </a:rPr>
              <a:t>Source: </a:t>
            </a:r>
            <a:r>
              <a:rPr lang="en-GB" sz="700" dirty="0" err="1">
                <a:latin typeface="GT America" panose="00000500000000000000" pitchFamily="50" charset="0"/>
              </a:rPr>
              <a:t>Evolución</a:t>
            </a:r>
            <a:r>
              <a:rPr lang="en-GB" sz="700" dirty="0">
                <a:latin typeface="GT America" panose="00000500000000000000" pitchFamily="50" charset="0"/>
              </a:rPr>
              <a:t> de la </a:t>
            </a:r>
            <a:r>
              <a:rPr lang="en-GB" sz="700" dirty="0" err="1">
                <a:latin typeface="GT America" panose="00000500000000000000" pitchFamily="50" charset="0"/>
              </a:rPr>
              <a:t>pobreza</a:t>
            </a:r>
            <a:r>
              <a:rPr lang="en-GB" sz="700" dirty="0">
                <a:latin typeface="GT America" panose="00000500000000000000" pitchFamily="50" charset="0"/>
              </a:rPr>
              <a:t> </a:t>
            </a:r>
            <a:r>
              <a:rPr lang="en-GB" sz="700" dirty="0" err="1">
                <a:latin typeface="GT America" panose="00000500000000000000" pitchFamily="50" charset="0"/>
              </a:rPr>
              <a:t>en</a:t>
            </a:r>
            <a:r>
              <a:rPr lang="en-GB" sz="700" dirty="0">
                <a:latin typeface="GT America" panose="00000500000000000000" pitchFamily="50" charset="0"/>
              </a:rPr>
              <a:t> </a:t>
            </a:r>
            <a:r>
              <a:rPr lang="en-GB" sz="700" dirty="0" err="1">
                <a:latin typeface="GT America" panose="00000500000000000000" pitchFamily="50" charset="0"/>
              </a:rPr>
              <a:t>España</a:t>
            </a:r>
            <a:r>
              <a:rPr lang="en-GB" sz="700" dirty="0">
                <a:latin typeface="GT America" panose="00000500000000000000" pitchFamily="50" charset="0"/>
              </a:rPr>
              <a:t>. 2009-2018. </a:t>
            </a:r>
            <a:r>
              <a:rPr lang="en-GB" sz="700" dirty="0" err="1">
                <a:latin typeface="GT America" panose="00000500000000000000" pitchFamily="50" charset="0"/>
              </a:rPr>
              <a:t>Principales</a:t>
            </a:r>
            <a:r>
              <a:rPr lang="en-GB" sz="700" dirty="0">
                <a:latin typeface="GT America" panose="00000500000000000000" pitchFamily="50" charset="0"/>
              </a:rPr>
              <a:t> </a:t>
            </a:r>
            <a:r>
              <a:rPr lang="en-GB" sz="700" dirty="0" err="1">
                <a:latin typeface="GT America" panose="00000500000000000000" pitchFamily="50" charset="0"/>
              </a:rPr>
              <a:t>Indicadores</a:t>
            </a:r>
            <a:r>
              <a:rPr lang="en-GB" sz="700" dirty="0">
                <a:latin typeface="GT America" panose="00000500000000000000" pitchFamily="50" charset="0"/>
              </a:rPr>
              <a:t>. Government of Spain. Ministry of Health, Consumer Affairs and Social Welfare</a:t>
            </a:r>
          </a:p>
        </p:txBody>
      </p:sp>
      <p:sp>
        <p:nvSpPr>
          <p:cNvPr id="22" name="CuadroTexto 21">
            <a:extLst>
              <a:ext uri="{FF2B5EF4-FFF2-40B4-BE49-F238E27FC236}">
                <a16:creationId xmlns:a16="http://schemas.microsoft.com/office/drawing/2014/main" xmlns="" id="{53DC1CA5-38EC-8546-B036-4E8DBB63ABDB}"/>
              </a:ext>
            </a:extLst>
          </p:cNvPr>
          <p:cNvSpPr txBox="1"/>
          <p:nvPr/>
        </p:nvSpPr>
        <p:spPr>
          <a:xfrm>
            <a:off x="6855376" y="5694826"/>
            <a:ext cx="338955" cy="13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700" dirty="0">
                <a:solidFill>
                  <a:schemeClr val="tx1"/>
                </a:solidFill>
              </a:rPr>
              <a:t>Men</a:t>
            </a:r>
          </a:p>
        </p:txBody>
      </p:sp>
      <p:sp>
        <p:nvSpPr>
          <p:cNvPr id="23" name="CuadroTexto 22">
            <a:extLst>
              <a:ext uri="{FF2B5EF4-FFF2-40B4-BE49-F238E27FC236}">
                <a16:creationId xmlns:a16="http://schemas.microsoft.com/office/drawing/2014/main" xmlns="" id="{6A0DFAE1-09B7-D942-9804-565FAB3AC775}"/>
              </a:ext>
            </a:extLst>
          </p:cNvPr>
          <p:cNvSpPr txBox="1"/>
          <p:nvPr/>
        </p:nvSpPr>
        <p:spPr>
          <a:xfrm>
            <a:off x="7464976" y="5694826"/>
            <a:ext cx="338955" cy="13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700" dirty="0">
                <a:solidFill>
                  <a:schemeClr val="tx1"/>
                </a:solidFill>
              </a:rPr>
              <a:t>Women</a:t>
            </a:r>
          </a:p>
        </p:txBody>
      </p:sp>
      <p:sp>
        <p:nvSpPr>
          <p:cNvPr id="24" name="CuadroTexto 23">
            <a:extLst>
              <a:ext uri="{FF2B5EF4-FFF2-40B4-BE49-F238E27FC236}">
                <a16:creationId xmlns:a16="http://schemas.microsoft.com/office/drawing/2014/main" xmlns="" id="{05CF3FFC-1231-4F43-925E-FDAEB46519A6}"/>
              </a:ext>
            </a:extLst>
          </p:cNvPr>
          <p:cNvSpPr txBox="1"/>
          <p:nvPr/>
        </p:nvSpPr>
        <p:spPr>
          <a:xfrm>
            <a:off x="8053556" y="5694826"/>
            <a:ext cx="338955" cy="13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600"/>
              </a:spcAft>
              <a:defRPr sz="1400" b="1">
                <a:solidFill>
                  <a:schemeClr val="lt1"/>
                </a:solidFill>
                <a:latin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Aft>
                <a:spcPts val="0"/>
              </a:spcAft>
            </a:pPr>
            <a:r>
              <a:rPr lang="en-GB" sz="700" dirty="0">
                <a:solidFill>
                  <a:schemeClr val="tx1"/>
                </a:solidFill>
              </a:rPr>
              <a:t>Total</a:t>
            </a:r>
          </a:p>
        </p:txBody>
      </p:sp>
      <p:sp>
        <p:nvSpPr>
          <p:cNvPr id="21" name="Rectangle 5">
            <a:extLst>
              <a:ext uri="{FF2B5EF4-FFF2-40B4-BE49-F238E27FC236}">
                <a16:creationId xmlns:a16="http://schemas.microsoft.com/office/drawing/2014/main" xmlns="" id="{FBFCA210-A99B-404E-90DA-3D495234BB86}"/>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Freeform 6">
            <a:extLst>
              <a:ext uri="{FF2B5EF4-FFF2-40B4-BE49-F238E27FC236}">
                <a16:creationId xmlns:a16="http://schemas.microsoft.com/office/drawing/2014/main" xmlns="" id="{E2573A20-EFBB-6548-B9DB-A62394986704}"/>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Rectangle 7">
            <a:extLst>
              <a:ext uri="{FF2B5EF4-FFF2-40B4-BE49-F238E27FC236}">
                <a16:creationId xmlns:a16="http://schemas.microsoft.com/office/drawing/2014/main" xmlns="" id="{9DA1F717-EB3E-2544-AE75-F400101E6828}"/>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8">
            <a:extLst>
              <a:ext uri="{FF2B5EF4-FFF2-40B4-BE49-F238E27FC236}">
                <a16:creationId xmlns:a16="http://schemas.microsoft.com/office/drawing/2014/main" xmlns="" id="{5D9A5800-A223-8C43-82CD-3918D5AC02DD}"/>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9">
            <a:extLst>
              <a:ext uri="{FF2B5EF4-FFF2-40B4-BE49-F238E27FC236}">
                <a16:creationId xmlns:a16="http://schemas.microsoft.com/office/drawing/2014/main" xmlns="" id="{DDE129F6-2325-A64B-882E-89317D432EDA}"/>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Rectangle 10">
            <a:extLst>
              <a:ext uri="{FF2B5EF4-FFF2-40B4-BE49-F238E27FC236}">
                <a16:creationId xmlns:a16="http://schemas.microsoft.com/office/drawing/2014/main" xmlns="" id="{4A4A7347-B074-AC4C-98C6-42984C7C0B92}"/>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a:extLst>
              <a:ext uri="{FF2B5EF4-FFF2-40B4-BE49-F238E27FC236}">
                <a16:creationId xmlns:a16="http://schemas.microsoft.com/office/drawing/2014/main" xmlns="" id="{BE35FD31-B2B4-6F4C-8D4E-0EDFC4BF9483}"/>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12">
            <a:extLst>
              <a:ext uri="{FF2B5EF4-FFF2-40B4-BE49-F238E27FC236}">
                <a16:creationId xmlns:a16="http://schemas.microsoft.com/office/drawing/2014/main" xmlns="" id="{0AE430E9-3E78-014A-A3B4-ACE7740AE2AA}"/>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Line 13">
            <a:extLst>
              <a:ext uri="{FF2B5EF4-FFF2-40B4-BE49-F238E27FC236}">
                <a16:creationId xmlns:a16="http://schemas.microsoft.com/office/drawing/2014/main" xmlns="" id="{E3EF0DF5-BBB8-9D41-9A78-7D0CB1EDC649}"/>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14">
            <a:extLst>
              <a:ext uri="{FF2B5EF4-FFF2-40B4-BE49-F238E27FC236}">
                <a16:creationId xmlns:a16="http://schemas.microsoft.com/office/drawing/2014/main" xmlns="" id="{E4B41AEC-D568-FA4F-BF43-D828AE0C357B}"/>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15">
            <a:extLst>
              <a:ext uri="{FF2B5EF4-FFF2-40B4-BE49-F238E27FC236}">
                <a16:creationId xmlns:a16="http://schemas.microsoft.com/office/drawing/2014/main" xmlns="" id="{9B489276-0F89-7B40-AAAA-5773719DDA1D}"/>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2359471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tel 1"/>
          <p:cNvSpPr>
            <a:spLocks noGrp="1"/>
          </p:cNvSpPr>
          <p:nvPr>
            <p:ph type="title"/>
          </p:nvPr>
        </p:nvSpPr>
        <p:spPr>
          <a:xfrm>
            <a:off x="2801886" y="291554"/>
            <a:ext cx="4302228" cy="384721"/>
          </a:xfrm>
        </p:spPr>
        <p:txBody>
          <a:bodyPr/>
          <a:lstStyle/>
          <a:p>
            <a:pPr algn="ctr"/>
            <a:r>
              <a:rPr lang="en-GB" sz="2500" b="0" dirty="0">
                <a:solidFill>
                  <a:schemeClr val="tx2">
                    <a:lumMod val="50000"/>
                    <a:lumOff val="50000"/>
                  </a:schemeClr>
                </a:solidFill>
                <a:latin typeface="Canela" pitchFamily="50" charset="0"/>
                <a:ea typeface="SimSun" panose="02010600030101010101" pitchFamily="2" charset="-122"/>
              </a:rPr>
              <a:t>Conceptualization of the idea</a:t>
            </a:r>
          </a:p>
        </p:txBody>
      </p:sp>
      <p:sp>
        <p:nvSpPr>
          <p:cNvPr id="14" name="Rectángulo 13">
            <a:extLst>
              <a:ext uri="{FF2B5EF4-FFF2-40B4-BE49-F238E27FC236}">
                <a16:creationId xmlns:a16="http://schemas.microsoft.com/office/drawing/2014/main" xmlns="" id="{FE142A25-2E51-E443-B359-960335CEB3C3}"/>
              </a:ext>
            </a:extLst>
          </p:cNvPr>
          <p:cNvSpPr/>
          <p:nvPr/>
        </p:nvSpPr>
        <p:spPr>
          <a:xfrm>
            <a:off x="3502898" y="1264794"/>
            <a:ext cx="3065856" cy="501050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45720" numCol="1" spcCol="0" rtlCol="0" fromWordArt="0" anchor="t" anchorCtr="0" forceAA="0" compatLnSpc="1">
            <a:prstTxWarp prst="textNoShape">
              <a:avLst/>
            </a:prstTxWarp>
            <a:noAutofit/>
          </a:bodyPr>
          <a:lstStyle/>
          <a:p>
            <a:pPr>
              <a:spcAft>
                <a:spcPts val="1000"/>
              </a:spcAft>
            </a:pPr>
            <a:r>
              <a:rPr lang="en-GB" sz="1600" dirty="0">
                <a:solidFill>
                  <a:schemeClr val="bg1"/>
                </a:solidFill>
                <a:latin typeface="Canela Text Regular No 2" pitchFamily="50" charset="0"/>
              </a:rPr>
              <a:t>How?</a:t>
            </a:r>
          </a:p>
          <a:p>
            <a:pPr>
              <a:spcAft>
                <a:spcPts val="600"/>
              </a:spcAft>
            </a:pPr>
            <a:r>
              <a:rPr lang="en-GB" sz="1000" dirty="0">
                <a:solidFill>
                  <a:schemeClr val="bg1"/>
                </a:solidFill>
                <a:latin typeface="GT America" panose="00000500000000000000" pitchFamily="50" charset="0"/>
              </a:rPr>
              <a:t>“TRAMITS” is meant to be an online project with a physical space for training, support and community building.</a:t>
            </a:r>
          </a:p>
          <a:p>
            <a:pPr>
              <a:spcAft>
                <a:spcPts val="600"/>
              </a:spcAft>
            </a:pPr>
            <a:r>
              <a:rPr lang="en-GB" sz="1000" dirty="0">
                <a:solidFill>
                  <a:schemeClr val="bg1"/>
                </a:solidFill>
                <a:latin typeface="GT America" panose="00000500000000000000" pitchFamily="50" charset="0"/>
              </a:rPr>
              <a:t>During the validation, we will study the connections between the needs of the 3 recipient groups.</a:t>
            </a:r>
          </a:p>
          <a:p>
            <a:pPr>
              <a:spcAft>
                <a:spcPts val="600"/>
              </a:spcAft>
            </a:pPr>
            <a:r>
              <a:rPr lang="en-GB" sz="1000" dirty="0">
                <a:solidFill>
                  <a:schemeClr val="bg1"/>
                </a:solidFill>
                <a:latin typeface="GT America" panose="00000500000000000000" pitchFamily="50" charset="0"/>
              </a:rPr>
              <a:t>In all scenarios (without considering prototypes), the project will require a strong investment in knowledge and resources in order to </a:t>
            </a:r>
            <a:r>
              <a:rPr lang="en-GB" sz="1000" b="1" dirty="0">
                <a:solidFill>
                  <a:schemeClr val="bg1"/>
                </a:solidFill>
                <a:latin typeface="GT America" panose="00000500000000000000" pitchFamily="50" charset="0"/>
              </a:rPr>
              <a:t>learn about the grants </a:t>
            </a:r>
            <a:r>
              <a:rPr lang="en-GB" sz="1000" dirty="0">
                <a:solidFill>
                  <a:schemeClr val="bg1"/>
                </a:solidFill>
                <a:latin typeface="GT America" panose="00000500000000000000" pitchFamily="50" charset="0"/>
              </a:rPr>
              <a:t>the associations are applying for, as well as the main </a:t>
            </a:r>
            <a:r>
              <a:rPr lang="en-GB" sz="1000" b="1" dirty="0">
                <a:solidFill>
                  <a:schemeClr val="bg1"/>
                </a:solidFill>
                <a:latin typeface="GT America" panose="00000500000000000000" pitchFamily="50" charset="0"/>
              </a:rPr>
              <a:t>online formalities demanded by service companies.</a:t>
            </a:r>
            <a:endParaRPr lang="en-GB" sz="1000" dirty="0">
              <a:solidFill>
                <a:schemeClr val="bg1"/>
              </a:solidFill>
              <a:latin typeface="GT America" panose="00000500000000000000" pitchFamily="50" charset="0"/>
            </a:endParaRPr>
          </a:p>
          <a:p>
            <a:pPr>
              <a:spcAft>
                <a:spcPts val="300"/>
              </a:spcAft>
            </a:pPr>
            <a:r>
              <a:rPr lang="en-GB" sz="1000" dirty="0">
                <a:solidFill>
                  <a:schemeClr val="bg1"/>
                </a:solidFill>
                <a:latin typeface="GT America" panose="00000500000000000000" pitchFamily="50" charset="0"/>
              </a:rPr>
              <a:t>Some key indicators for “TRAMITS” are: </a:t>
            </a:r>
          </a:p>
          <a:p>
            <a:pPr marL="92075" indent="-92075">
              <a:buFont typeface="Arial" panose="020B0604020202020204" pitchFamily="34" charset="0"/>
              <a:buChar char="•"/>
            </a:pPr>
            <a:r>
              <a:rPr lang="en-GB" sz="1000" b="1" dirty="0">
                <a:solidFill>
                  <a:schemeClr val="bg1"/>
                </a:solidFill>
                <a:latin typeface="GT America" panose="00000500000000000000" pitchFamily="50" charset="0"/>
              </a:rPr>
              <a:t>CAC</a:t>
            </a:r>
            <a:r>
              <a:rPr lang="en-GB" sz="1000" dirty="0">
                <a:solidFill>
                  <a:schemeClr val="bg1"/>
                </a:solidFill>
                <a:latin typeface="GT America" panose="00000500000000000000" pitchFamily="50" charset="0"/>
              </a:rPr>
              <a:t> (client acquisition cost).</a:t>
            </a:r>
          </a:p>
          <a:p>
            <a:pPr marL="92075" indent="-92075">
              <a:buFont typeface="Arial" panose="020B0604020202020204" pitchFamily="34" charset="0"/>
              <a:buChar char="•"/>
            </a:pPr>
            <a:r>
              <a:rPr lang="en-GB" sz="1000" b="1" dirty="0">
                <a:solidFill>
                  <a:schemeClr val="bg1"/>
                </a:solidFill>
                <a:latin typeface="GT America" panose="00000500000000000000" pitchFamily="50" charset="0"/>
              </a:rPr>
              <a:t>Take rate</a:t>
            </a:r>
            <a:r>
              <a:rPr lang="en-GB" sz="1000" dirty="0">
                <a:solidFill>
                  <a:schemeClr val="bg1"/>
                </a:solidFill>
                <a:latin typeface="GT America" panose="00000500000000000000" pitchFamily="50" charset="0"/>
              </a:rPr>
              <a:t> (commission) in the case of work with third parties. Rentability vs. friction.</a:t>
            </a:r>
          </a:p>
          <a:p>
            <a:pPr marL="92075" indent="-92075">
              <a:buFont typeface="Arial" panose="020B0604020202020204" pitchFamily="34" charset="0"/>
              <a:buChar char="•"/>
            </a:pPr>
            <a:r>
              <a:rPr lang="en-GB" sz="1000" b="1" dirty="0">
                <a:solidFill>
                  <a:schemeClr val="bg1"/>
                </a:solidFill>
                <a:latin typeface="GT America" panose="00000500000000000000" pitchFamily="50" charset="0"/>
              </a:rPr>
              <a:t>Avg. operation/service</a:t>
            </a:r>
            <a:r>
              <a:rPr lang="en-GB" sz="1000" dirty="0">
                <a:solidFill>
                  <a:schemeClr val="bg1"/>
                </a:solidFill>
                <a:latin typeface="GT America" panose="00000500000000000000" pitchFamily="50" charset="0"/>
              </a:rPr>
              <a:t> (average value of each “operation”).</a:t>
            </a:r>
          </a:p>
          <a:p>
            <a:pPr marL="92075" indent="-92075">
              <a:buFont typeface="Arial" panose="020B0604020202020204" pitchFamily="34" charset="0"/>
              <a:buChar char="•"/>
            </a:pPr>
            <a:r>
              <a:rPr lang="en-GB" sz="1000" b="1" dirty="0">
                <a:solidFill>
                  <a:schemeClr val="bg1"/>
                </a:solidFill>
                <a:latin typeface="GT America" panose="00000500000000000000" pitchFamily="50" charset="0"/>
              </a:rPr>
              <a:t>Avg. fill time</a:t>
            </a:r>
            <a:r>
              <a:rPr lang="en-GB" sz="1000" dirty="0">
                <a:solidFill>
                  <a:schemeClr val="bg1"/>
                </a:solidFill>
                <a:latin typeface="GT America" panose="00000500000000000000" pitchFamily="50" charset="0"/>
              </a:rPr>
              <a:t> (average time needed to fulfil demand)</a:t>
            </a:r>
          </a:p>
          <a:p>
            <a:pPr marL="92075" indent="-92075">
              <a:buFont typeface="Arial" panose="020B0604020202020204" pitchFamily="34" charset="0"/>
              <a:buChar char="•"/>
            </a:pPr>
            <a:r>
              <a:rPr lang="en-GB" sz="1000" dirty="0">
                <a:solidFill>
                  <a:schemeClr val="bg1"/>
                </a:solidFill>
                <a:latin typeface="GT America" panose="00000500000000000000" pitchFamily="50" charset="0"/>
              </a:rPr>
              <a:t>Recommendation.</a:t>
            </a:r>
          </a:p>
        </p:txBody>
      </p:sp>
      <p:sp>
        <p:nvSpPr>
          <p:cNvPr id="15" name="Rectángulo 14">
            <a:extLst>
              <a:ext uri="{FF2B5EF4-FFF2-40B4-BE49-F238E27FC236}">
                <a16:creationId xmlns:a16="http://schemas.microsoft.com/office/drawing/2014/main" xmlns="" id="{C1859CA1-470A-C242-9F9D-F4D7C0312838}"/>
              </a:ext>
            </a:extLst>
          </p:cNvPr>
          <p:cNvSpPr/>
          <p:nvPr/>
        </p:nvSpPr>
        <p:spPr>
          <a:xfrm>
            <a:off x="6713462" y="1273856"/>
            <a:ext cx="2943822" cy="5001438"/>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216000" rIns="216000" bIns="45720" numCol="1" spcCol="0" rtlCol="0" fromWordArt="0" anchor="t" anchorCtr="0" forceAA="0" compatLnSpc="1">
            <a:prstTxWarp prst="textNoShape">
              <a:avLst/>
            </a:prstTxWarp>
            <a:noAutofit/>
          </a:bodyPr>
          <a:lstStyle/>
          <a:p>
            <a:pPr>
              <a:spcAft>
                <a:spcPts val="1000"/>
              </a:spcAft>
            </a:pPr>
            <a:r>
              <a:rPr lang="en-GB" sz="1600" dirty="0">
                <a:solidFill>
                  <a:schemeClr val="bg1"/>
                </a:solidFill>
                <a:latin typeface="Canela Text Regular No 2" pitchFamily="50" charset="0"/>
              </a:rPr>
              <a:t>For whom?</a:t>
            </a:r>
            <a:endParaRPr lang="en-GB" sz="1600" b="1" dirty="0">
              <a:solidFill>
                <a:schemeClr val="bg1"/>
              </a:solidFill>
              <a:latin typeface="Canela Text Regular No 2" pitchFamily="50" charset="0"/>
            </a:endParaRPr>
          </a:p>
          <a:p>
            <a:pPr>
              <a:spcAft>
                <a:spcPts val="600"/>
              </a:spcAft>
            </a:pPr>
            <a:r>
              <a:rPr lang="en-GB" sz="1000" dirty="0">
                <a:solidFill>
                  <a:schemeClr val="bg1"/>
                </a:solidFill>
                <a:latin typeface="GT America" panose="00000500000000000000" pitchFamily="50" charset="0"/>
              </a:rPr>
              <a:t>The sub-segments we choose to emphasize will depend on the needs evaluation. This will depend on the urgency of the need, the type of solution required and the resources needed to fulfil it.</a:t>
            </a:r>
          </a:p>
          <a:p>
            <a:pPr>
              <a:spcAft>
                <a:spcPts val="600"/>
              </a:spcAft>
            </a:pPr>
            <a:endParaRPr lang="en-GB" sz="1000" dirty="0">
              <a:solidFill>
                <a:schemeClr val="bg1"/>
              </a:solidFill>
              <a:latin typeface="GT America" panose="00000500000000000000" pitchFamily="50" charset="0"/>
            </a:endParaRPr>
          </a:p>
          <a:p>
            <a:pPr marL="182563" indent="-182563">
              <a:spcAft>
                <a:spcPts val="600"/>
              </a:spcAft>
              <a:buFont typeface="+mj-lt"/>
              <a:buAutoNum type="alphaUcPeriod"/>
            </a:pPr>
            <a:r>
              <a:rPr lang="en-GB" sz="1000" b="1" dirty="0">
                <a:solidFill>
                  <a:schemeClr val="bg1"/>
                </a:solidFill>
                <a:latin typeface="GT America" panose="00000500000000000000" pitchFamily="50" charset="0"/>
              </a:rPr>
              <a:t>ELDERLY INDIVIDUALS who lead ASSOCIATIONS </a:t>
            </a:r>
            <a:r>
              <a:rPr lang="en-GB" sz="1000" dirty="0">
                <a:solidFill>
                  <a:schemeClr val="bg1"/>
                </a:solidFill>
                <a:latin typeface="GT America" panose="00000500000000000000" pitchFamily="50" charset="0"/>
              </a:rPr>
              <a:t>and need to apply for grants from the public administration.</a:t>
            </a:r>
          </a:p>
          <a:p>
            <a:pPr marL="182563" indent="-182563">
              <a:spcAft>
                <a:spcPts val="600"/>
              </a:spcAft>
              <a:buFont typeface="+mj-lt"/>
              <a:buAutoNum type="alphaUcPeriod"/>
            </a:pPr>
            <a:endParaRPr lang="en-GB" sz="1000" dirty="0">
              <a:solidFill>
                <a:schemeClr val="bg1"/>
              </a:solidFill>
              <a:latin typeface="GT America" panose="00000500000000000000" pitchFamily="50" charset="0"/>
            </a:endParaRPr>
          </a:p>
          <a:p>
            <a:pPr marL="182563" indent="-182563">
              <a:spcAft>
                <a:spcPts val="600"/>
              </a:spcAft>
              <a:buFont typeface="+mj-lt"/>
              <a:buAutoNum type="alphaUcPeriod"/>
            </a:pPr>
            <a:r>
              <a:rPr lang="en-GB" sz="1000" b="1" dirty="0">
                <a:solidFill>
                  <a:schemeClr val="bg1"/>
                </a:solidFill>
                <a:latin typeface="GT America" panose="00000500000000000000" pitchFamily="50" charset="0"/>
              </a:rPr>
              <a:t>ELDERLY INDIVIDUALS WHO HAVE MISSED THE BOAT ON TECHNOLOGY</a:t>
            </a:r>
            <a:r>
              <a:rPr lang="en-GB" sz="1000" dirty="0">
                <a:solidFill>
                  <a:schemeClr val="bg1"/>
                </a:solidFill>
                <a:latin typeface="GT America" panose="00000500000000000000" pitchFamily="50" charset="0"/>
              </a:rPr>
              <a:t> and who need to complete formalities with the public administration and large service companies.</a:t>
            </a:r>
          </a:p>
          <a:p>
            <a:pPr marL="182563" indent="-182563">
              <a:spcAft>
                <a:spcPts val="600"/>
              </a:spcAft>
              <a:buFont typeface="+mj-lt"/>
              <a:buAutoNum type="alphaUcPeriod"/>
            </a:pPr>
            <a:endParaRPr lang="en-GB" sz="1000" dirty="0">
              <a:solidFill>
                <a:schemeClr val="bg1"/>
              </a:solidFill>
              <a:latin typeface="GT America" panose="00000500000000000000" pitchFamily="50" charset="0"/>
            </a:endParaRPr>
          </a:p>
          <a:p>
            <a:pPr marL="182563" indent="-182563">
              <a:spcAft>
                <a:spcPts val="600"/>
              </a:spcAft>
              <a:buFont typeface="+mj-lt"/>
              <a:buAutoNum type="alphaUcPeriod"/>
            </a:pPr>
            <a:r>
              <a:rPr lang="en-GB" sz="1000" b="1" dirty="0">
                <a:solidFill>
                  <a:schemeClr val="bg1"/>
                </a:solidFill>
                <a:latin typeface="GT America" panose="00000500000000000000" pitchFamily="50" charset="0"/>
              </a:rPr>
              <a:t>YOUNG PEOPLE WITH LIMITED RESOURCES </a:t>
            </a:r>
            <a:r>
              <a:rPr lang="en-GB" sz="1000" dirty="0">
                <a:solidFill>
                  <a:schemeClr val="bg1"/>
                </a:solidFill>
                <a:latin typeface="GT America" panose="00000500000000000000" pitchFamily="50" charset="0"/>
              </a:rPr>
              <a:t>who have a hard time accessing computers and completing online formalities.</a:t>
            </a:r>
          </a:p>
          <a:p>
            <a:pPr>
              <a:spcAft>
                <a:spcPts val="600"/>
              </a:spcAft>
            </a:pPr>
            <a:r>
              <a:rPr lang="ca-ES" sz="1400" b="1" dirty="0">
                <a:solidFill>
                  <a:schemeClr val="bg1"/>
                </a:solidFill>
                <a:latin typeface="Lato" panose="020F0502020204030203" pitchFamily="34" charset="0"/>
              </a:rPr>
              <a:t/>
            </a:r>
            <a:br>
              <a:rPr lang="ca-ES" sz="1400" b="1" dirty="0">
                <a:solidFill>
                  <a:schemeClr val="bg1"/>
                </a:solidFill>
                <a:latin typeface="Lato" panose="020F0502020204030203" pitchFamily="34" charset="0"/>
              </a:rPr>
            </a:br>
            <a:r>
              <a:rPr lang="ca-ES" sz="1400" b="1" dirty="0">
                <a:solidFill>
                  <a:schemeClr val="bg1"/>
                </a:solidFill>
                <a:latin typeface="Lato" panose="020F0502020204030203" pitchFamily="34" charset="0"/>
              </a:rPr>
              <a:t/>
            </a:r>
            <a:br>
              <a:rPr lang="ca-ES" sz="1400" b="1" dirty="0">
                <a:solidFill>
                  <a:schemeClr val="bg1"/>
                </a:solidFill>
                <a:latin typeface="Lato" panose="020F0502020204030203" pitchFamily="34" charset="0"/>
              </a:rPr>
            </a:br>
            <a:endParaRPr lang="ca-ES" sz="1000" dirty="0">
              <a:solidFill>
                <a:schemeClr val="bg1"/>
              </a:solidFill>
              <a:latin typeface="GT America" panose="00000500000000000000" pitchFamily="50" charset="0"/>
            </a:endParaRPr>
          </a:p>
        </p:txBody>
      </p:sp>
      <p:sp>
        <p:nvSpPr>
          <p:cNvPr id="16" name="Rectángulo 15">
            <a:extLst>
              <a:ext uri="{FF2B5EF4-FFF2-40B4-BE49-F238E27FC236}">
                <a16:creationId xmlns:a16="http://schemas.microsoft.com/office/drawing/2014/main" xmlns="" id="{AD6FE605-9232-5D40-908A-EEDE4775F2DF}"/>
              </a:ext>
            </a:extLst>
          </p:cNvPr>
          <p:cNvSpPr/>
          <p:nvPr/>
        </p:nvSpPr>
        <p:spPr>
          <a:xfrm>
            <a:off x="311739" y="1264794"/>
            <a:ext cx="3046451" cy="5010500"/>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600" dirty="0">
                <a:solidFill>
                  <a:schemeClr val="bg1"/>
                </a:solidFill>
                <a:latin typeface="Canela Text Regular No 2" pitchFamily="50" charset="0"/>
              </a:rPr>
              <a:t>What?</a:t>
            </a:r>
            <a:r>
              <a:rPr lang="en-GB" sz="1400" b="1" dirty="0">
                <a:solidFill>
                  <a:schemeClr val="bg1"/>
                </a:solidFill>
                <a:latin typeface="Lato" panose="020F0502020204030203" pitchFamily="34" charset="0"/>
              </a:rPr>
              <a:t/>
            </a:r>
            <a:br>
              <a:rPr lang="en-GB" sz="1400" b="1" dirty="0">
                <a:solidFill>
                  <a:schemeClr val="bg1"/>
                </a:solidFill>
                <a:latin typeface="Lato" panose="020F0502020204030203" pitchFamily="34" charset="0"/>
              </a:rPr>
            </a:br>
            <a:r>
              <a:rPr lang="en-GB" sz="1000" b="1" dirty="0">
                <a:solidFill>
                  <a:schemeClr val="bg1"/>
                </a:solidFill>
                <a:latin typeface="GT America" panose="00000500000000000000" pitchFamily="50" charset="0"/>
              </a:rPr>
              <a:t/>
            </a:r>
            <a:br>
              <a:rPr lang="en-GB" sz="1000" b="1" dirty="0">
                <a:solidFill>
                  <a:schemeClr val="bg1"/>
                </a:solidFill>
                <a:latin typeface="GT America" panose="00000500000000000000" pitchFamily="50" charset="0"/>
              </a:rPr>
            </a:br>
            <a:r>
              <a:rPr lang="en-GB" sz="1000" dirty="0">
                <a:solidFill>
                  <a:schemeClr val="bg1"/>
                </a:solidFill>
                <a:latin typeface="GT America" panose="00000500000000000000" pitchFamily="50" charset="0"/>
              </a:rPr>
              <a:t>“TRAMITS” wants to be an intergenerational gathering place providing support for all sorts of online formalities. </a:t>
            </a:r>
          </a:p>
          <a:p>
            <a:pPr>
              <a:spcAft>
                <a:spcPts val="600"/>
              </a:spcAft>
            </a:pPr>
            <a:r>
              <a:rPr lang="en-GB" sz="1000" dirty="0">
                <a:solidFill>
                  <a:schemeClr val="bg1"/>
                </a:solidFill>
                <a:latin typeface="GT America" panose="00000500000000000000" pitchFamily="50" charset="0"/>
              </a:rPr>
              <a:t>The idea is to combine the needs of three different groups and take advantage of the potential for collaboration among them.</a:t>
            </a:r>
          </a:p>
          <a:p>
            <a:pPr>
              <a:spcAft>
                <a:spcPts val="600"/>
              </a:spcAft>
            </a:pPr>
            <a:r>
              <a:rPr lang="en-GB" sz="1000" dirty="0">
                <a:solidFill>
                  <a:schemeClr val="bg1"/>
                </a:solidFill>
                <a:latin typeface="GT America" panose="00000500000000000000" pitchFamily="50" charset="0"/>
              </a:rPr>
              <a:t>Depending on the results of the needs assessment, “</a:t>
            </a:r>
            <a:r>
              <a:rPr lang="en-GB" sz="1000" b="1" dirty="0">
                <a:solidFill>
                  <a:schemeClr val="bg1"/>
                </a:solidFill>
                <a:latin typeface="GT America" panose="00000500000000000000" pitchFamily="50" charset="0"/>
              </a:rPr>
              <a:t>TRAMITS</a:t>
            </a:r>
            <a:r>
              <a:rPr lang="en-GB" sz="1000" dirty="0">
                <a:solidFill>
                  <a:schemeClr val="bg1"/>
                </a:solidFill>
                <a:latin typeface="GT America" panose="00000500000000000000" pitchFamily="50" charset="0"/>
              </a:rPr>
              <a:t>” is </a:t>
            </a:r>
            <a:r>
              <a:rPr lang="en-GB" sz="1000" b="1" dirty="0">
                <a:solidFill>
                  <a:schemeClr val="bg1"/>
                </a:solidFill>
                <a:latin typeface="GT America" panose="00000500000000000000" pitchFamily="50" charset="0"/>
              </a:rPr>
              <a:t>considering different phases or levels for the project:</a:t>
            </a:r>
            <a:endParaRPr lang="en-GB" sz="1000" dirty="0">
              <a:solidFill>
                <a:schemeClr val="bg1"/>
              </a:solidFill>
              <a:latin typeface="GT America" panose="00000500000000000000" pitchFamily="50" charset="0"/>
            </a:endParaRPr>
          </a:p>
          <a:p>
            <a:pPr marL="228600" indent="-228600">
              <a:spcAft>
                <a:spcPts val="200"/>
              </a:spcAft>
              <a:buFont typeface="+mj-lt"/>
              <a:buAutoNum type="alphaLcParenR"/>
            </a:pPr>
            <a:r>
              <a:rPr lang="en-GB" sz="1000" dirty="0">
                <a:solidFill>
                  <a:schemeClr val="bg1"/>
                </a:solidFill>
                <a:latin typeface="GT America" panose="00000500000000000000" pitchFamily="50" charset="0"/>
              </a:rPr>
              <a:t>Phase 1: Give support to the elderly in all sorts of online formalities.</a:t>
            </a:r>
          </a:p>
          <a:p>
            <a:pPr marL="228600" indent="-228600">
              <a:spcAft>
                <a:spcPts val="200"/>
              </a:spcAft>
              <a:buFont typeface="+mj-lt"/>
              <a:buAutoNum type="alphaLcParenR"/>
            </a:pPr>
            <a:r>
              <a:rPr lang="en-GB" sz="1000" dirty="0">
                <a:solidFill>
                  <a:schemeClr val="bg1"/>
                </a:solidFill>
                <a:latin typeface="GT America" panose="00000500000000000000" pitchFamily="50" charset="0"/>
              </a:rPr>
              <a:t>Phase 2: Give support to individuals leading existing associations in the process of applying for grants.</a:t>
            </a:r>
          </a:p>
          <a:p>
            <a:pPr marL="228600" indent="-228600">
              <a:spcAft>
                <a:spcPts val="600"/>
              </a:spcAft>
              <a:buFont typeface="+mj-lt"/>
              <a:buAutoNum type="alphaLcParenR"/>
            </a:pPr>
            <a:r>
              <a:rPr lang="en-GB" sz="1000" dirty="0">
                <a:solidFill>
                  <a:schemeClr val="bg1"/>
                </a:solidFill>
                <a:latin typeface="GT America" panose="00000500000000000000" pitchFamily="50" charset="0"/>
              </a:rPr>
              <a:t>Phase 3: Provide access to computers and training for young people with limited resources so they can then provide support to elderly individuals.</a:t>
            </a:r>
          </a:p>
          <a:p>
            <a:pPr>
              <a:spcAft>
                <a:spcPts val="600"/>
              </a:spcAft>
            </a:pPr>
            <a:r>
              <a:rPr lang="en-GB" sz="1000" b="1" dirty="0">
                <a:solidFill>
                  <a:schemeClr val="bg1"/>
                </a:solidFill>
                <a:latin typeface="GT America" panose="00000500000000000000" pitchFamily="50" charset="0"/>
              </a:rPr>
              <a:t>(Potential) differential values of</a:t>
            </a:r>
            <a:r>
              <a:rPr lang="en-GB" sz="1000" dirty="0">
                <a:solidFill>
                  <a:schemeClr val="bg1"/>
                </a:solidFill>
                <a:latin typeface="GT America" panose="00000500000000000000" pitchFamily="50" charset="0"/>
              </a:rPr>
              <a:t> “TRAMITS” (to be validated along with the segments):</a:t>
            </a:r>
          </a:p>
          <a:p>
            <a:pPr marL="185738" indent="-185738">
              <a:spcAft>
                <a:spcPts val="200"/>
              </a:spcAft>
              <a:buFont typeface="Arial" panose="020B0604020202020204" pitchFamily="34" charset="0"/>
              <a:buChar char="•"/>
            </a:pPr>
            <a:r>
              <a:rPr lang="en-GB" sz="1000" dirty="0">
                <a:solidFill>
                  <a:schemeClr val="bg1"/>
                </a:solidFill>
                <a:latin typeface="GT America" panose="00000500000000000000" pitchFamily="50" charset="0"/>
              </a:rPr>
              <a:t>The social and cooperative value of the project.</a:t>
            </a:r>
          </a:p>
          <a:p>
            <a:pPr marL="185738" indent="-185738">
              <a:spcAft>
                <a:spcPts val="200"/>
              </a:spcAft>
              <a:buFont typeface="Arial" panose="020B0604020202020204" pitchFamily="34" charset="0"/>
              <a:buChar char="•"/>
            </a:pPr>
            <a:r>
              <a:rPr lang="en-GB" sz="1000" dirty="0">
                <a:solidFill>
                  <a:schemeClr val="bg1"/>
                </a:solidFill>
                <a:latin typeface="GT America" panose="00000500000000000000" pitchFamily="50" charset="0"/>
              </a:rPr>
              <a:t>Specialization in online formalities.</a:t>
            </a:r>
          </a:p>
          <a:p>
            <a:pPr marL="185738" indent="-185738">
              <a:spcAft>
                <a:spcPts val="200"/>
              </a:spcAft>
              <a:buFont typeface="Arial" panose="020B0604020202020204" pitchFamily="34" charset="0"/>
              <a:buChar char="•"/>
            </a:pPr>
            <a:r>
              <a:rPr lang="en-GB" sz="1000" dirty="0">
                <a:solidFill>
                  <a:schemeClr val="bg1"/>
                </a:solidFill>
                <a:latin typeface="GT America" panose="00000500000000000000" pitchFamily="50" charset="0"/>
              </a:rPr>
              <a:t>Multicultural, multi-language space.</a:t>
            </a:r>
          </a:p>
          <a:p>
            <a:pPr>
              <a:spcAft>
                <a:spcPts val="600"/>
              </a:spcAft>
            </a:pPr>
            <a:endParaRPr lang="ca-ES" sz="1000" dirty="0">
              <a:solidFill>
                <a:schemeClr val="bg1"/>
              </a:solidFill>
              <a:latin typeface="GT America" panose="00000500000000000000" pitchFamily="50" charset="0"/>
            </a:endParaRPr>
          </a:p>
        </p:txBody>
      </p:sp>
      <p:sp>
        <p:nvSpPr>
          <p:cNvPr id="6" name="Rectangle 5">
            <a:extLst>
              <a:ext uri="{FF2B5EF4-FFF2-40B4-BE49-F238E27FC236}">
                <a16:creationId xmlns:a16="http://schemas.microsoft.com/office/drawing/2014/main" xmlns="" id="{1A829D29-CADB-4B45-9060-E6E0C4F4B408}"/>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6">
            <a:extLst>
              <a:ext uri="{FF2B5EF4-FFF2-40B4-BE49-F238E27FC236}">
                <a16:creationId xmlns:a16="http://schemas.microsoft.com/office/drawing/2014/main" xmlns="" id="{D161B478-5C57-A348-81F2-EDA836B4873A}"/>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xmlns="" id="{62F8C33F-39AE-0541-B733-8A5DC20A09E0}"/>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Freeform 8">
            <a:extLst>
              <a:ext uri="{FF2B5EF4-FFF2-40B4-BE49-F238E27FC236}">
                <a16:creationId xmlns:a16="http://schemas.microsoft.com/office/drawing/2014/main" xmlns="" id="{8DB06DC0-683C-8244-A4A9-7789D41B972E}"/>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9">
            <a:extLst>
              <a:ext uri="{FF2B5EF4-FFF2-40B4-BE49-F238E27FC236}">
                <a16:creationId xmlns:a16="http://schemas.microsoft.com/office/drawing/2014/main" xmlns="" id="{A7A6CFBE-57F9-BA48-91E3-70DF7E64F422}"/>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a:extLst>
              <a:ext uri="{FF2B5EF4-FFF2-40B4-BE49-F238E27FC236}">
                <a16:creationId xmlns:a16="http://schemas.microsoft.com/office/drawing/2014/main" xmlns="" id="{C853278B-5BF2-0747-9537-7B9837AF936F}"/>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11">
            <a:extLst>
              <a:ext uri="{FF2B5EF4-FFF2-40B4-BE49-F238E27FC236}">
                <a16:creationId xmlns:a16="http://schemas.microsoft.com/office/drawing/2014/main" xmlns="" id="{09FE956B-9B0B-6749-A2D4-B375A01EE4EB}"/>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Rectangle 12">
            <a:extLst>
              <a:ext uri="{FF2B5EF4-FFF2-40B4-BE49-F238E27FC236}">
                <a16:creationId xmlns:a16="http://schemas.microsoft.com/office/drawing/2014/main" xmlns="" id="{090C7BA6-1A92-7C43-9DA7-3B01275C30DE}"/>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Line 13">
            <a:extLst>
              <a:ext uri="{FF2B5EF4-FFF2-40B4-BE49-F238E27FC236}">
                <a16:creationId xmlns:a16="http://schemas.microsoft.com/office/drawing/2014/main" xmlns="" id="{870CA4CE-76B6-E848-AEEE-20F9C096EAA3}"/>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Line 14">
            <a:extLst>
              <a:ext uri="{FF2B5EF4-FFF2-40B4-BE49-F238E27FC236}">
                <a16:creationId xmlns:a16="http://schemas.microsoft.com/office/drawing/2014/main" xmlns="" id="{2EF2733E-F761-BD4D-A3CD-742088B1AE3C}"/>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5">
            <a:extLst>
              <a:ext uri="{FF2B5EF4-FFF2-40B4-BE49-F238E27FC236}">
                <a16:creationId xmlns:a16="http://schemas.microsoft.com/office/drawing/2014/main" xmlns="" id="{32635CA5-C786-9647-80D9-2078E9A4B918}"/>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2683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Tittel 1"/>
          <p:cNvSpPr txBox="1">
            <a:spLocks/>
          </p:cNvSpPr>
          <p:nvPr/>
        </p:nvSpPr>
        <p:spPr>
          <a:xfrm>
            <a:off x="7995749" y="6278926"/>
            <a:ext cx="1627434" cy="153888"/>
          </a:xfrm>
          <a:prstGeom prst="rect">
            <a:avLst/>
          </a:prstGeom>
        </p:spPr>
        <p:txBody>
          <a:bodyPr vert="horz" wrap="square" lIns="0" tIns="0" rIns="0" bIns="0" rtlCol="0" anchor="ctr">
            <a:spAutoFit/>
          </a:bodyPr>
          <a:lstStyle>
            <a:lvl1pPr algn="l" defTabSz="1828499" rtl="0" eaLnBrk="1" latinLnBrk="0" hangingPunct="1">
              <a:lnSpc>
                <a:spcPct val="100000"/>
              </a:lnSpc>
              <a:spcBef>
                <a:spcPct val="0"/>
              </a:spcBef>
              <a:buNone/>
              <a:defRPr sz="7000" b="1" kern="1200">
                <a:solidFill>
                  <a:schemeClr val="bg2"/>
                </a:solidFill>
                <a:latin typeface="+mj-lt"/>
                <a:ea typeface="+mj-ea"/>
                <a:cs typeface="+mj-cs"/>
              </a:defRPr>
            </a:lvl1pPr>
          </a:lstStyle>
          <a:p>
            <a:r>
              <a:rPr lang="en-GB" sz="1000" b="0" dirty="0">
                <a:solidFill>
                  <a:schemeClr val="tx1"/>
                </a:solidFill>
                <a:latin typeface="Canela" pitchFamily="50" charset="0"/>
                <a:ea typeface="SimSun" panose="02010600030101010101" pitchFamily="2" charset="-122"/>
              </a:rPr>
              <a:t>Conceptualization of the idea</a:t>
            </a:r>
          </a:p>
        </p:txBody>
      </p:sp>
      <p:grpSp>
        <p:nvGrpSpPr>
          <p:cNvPr id="40" name="Grupo 114"/>
          <p:cNvGrpSpPr>
            <a:grpSpLocks/>
          </p:cNvGrpSpPr>
          <p:nvPr/>
        </p:nvGrpSpPr>
        <p:grpSpPr bwMode="auto">
          <a:xfrm>
            <a:off x="202157" y="4538698"/>
            <a:ext cx="4526348" cy="1205780"/>
            <a:chOff x="656037" y="5198338"/>
            <a:chExt cx="5236764" cy="1258461"/>
          </a:xfrm>
        </p:grpSpPr>
        <p:cxnSp>
          <p:nvCxnSpPr>
            <p:cNvPr id="41" name="Conector recto 40"/>
            <p:cNvCxnSpPr/>
            <p:nvPr/>
          </p:nvCxnSpPr>
          <p:spPr>
            <a:xfrm>
              <a:off x="656037" y="6456799"/>
              <a:ext cx="523676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flipV="1">
              <a:off x="5892800" y="5198338"/>
              <a:ext cx="0" cy="1258460"/>
            </a:xfrm>
            <a:prstGeom prst="line">
              <a:avLst/>
            </a:prstGeom>
            <a:ln w="127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656037" y="5198339"/>
              <a:ext cx="0" cy="1258460"/>
            </a:xfrm>
            <a:prstGeom prst="line">
              <a:avLst/>
            </a:prstGeom>
            <a:ln w="127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grpSp>
      <p:grpSp>
        <p:nvGrpSpPr>
          <p:cNvPr id="45" name="Grupo 118"/>
          <p:cNvGrpSpPr>
            <a:grpSpLocks/>
          </p:cNvGrpSpPr>
          <p:nvPr/>
        </p:nvGrpSpPr>
        <p:grpSpPr bwMode="auto">
          <a:xfrm>
            <a:off x="4991529" y="4538699"/>
            <a:ext cx="4526349" cy="1205779"/>
            <a:chOff x="656037" y="5198339"/>
            <a:chExt cx="5236764" cy="1258460"/>
          </a:xfrm>
        </p:grpSpPr>
        <p:cxnSp>
          <p:nvCxnSpPr>
            <p:cNvPr id="48" name="Conector recto 47"/>
            <p:cNvCxnSpPr/>
            <p:nvPr/>
          </p:nvCxnSpPr>
          <p:spPr>
            <a:xfrm>
              <a:off x="656037" y="6456799"/>
              <a:ext cx="52367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flipV="1">
              <a:off x="5892801" y="5198339"/>
              <a:ext cx="0" cy="1258460"/>
            </a:xfrm>
            <a:prstGeom prst="line">
              <a:avLst/>
            </a:prstGeom>
            <a:ln w="12700">
              <a:solidFill>
                <a:schemeClr val="tx1"/>
              </a:solidFill>
              <a:tailEnd type="diamond"/>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flipV="1">
              <a:off x="656037" y="5198339"/>
              <a:ext cx="0" cy="1258460"/>
            </a:xfrm>
            <a:prstGeom prst="line">
              <a:avLst/>
            </a:prstGeom>
            <a:ln w="12700">
              <a:solidFill>
                <a:schemeClr val="tx1"/>
              </a:solidFill>
              <a:headEnd type="none"/>
              <a:tailEnd type="diamond"/>
            </a:ln>
          </p:spPr>
          <p:style>
            <a:lnRef idx="1">
              <a:schemeClr val="accent1"/>
            </a:lnRef>
            <a:fillRef idx="0">
              <a:schemeClr val="accent1"/>
            </a:fillRef>
            <a:effectRef idx="0">
              <a:schemeClr val="accent1"/>
            </a:effectRef>
            <a:fontRef idx="minor">
              <a:schemeClr val="tx1"/>
            </a:fontRef>
          </p:style>
        </p:cxnSp>
      </p:grpSp>
      <p:sp>
        <p:nvSpPr>
          <p:cNvPr id="53" name="Rectángulo 52"/>
          <p:cNvSpPr/>
          <p:nvPr/>
        </p:nvSpPr>
        <p:spPr>
          <a:xfrm>
            <a:off x="2182425" y="1038224"/>
            <a:ext cx="1725010" cy="1642687"/>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lstStyle/>
          <a:p>
            <a:pPr defTabSz="914311">
              <a:defRPr/>
            </a:pPr>
            <a:r>
              <a:rPr lang="en-GB" sz="1000" dirty="0">
                <a:solidFill>
                  <a:schemeClr val="tx1">
                    <a:lumMod val="85000"/>
                    <a:lumOff val="15000"/>
                  </a:schemeClr>
                </a:solidFill>
                <a:latin typeface="Canela Text Regular No 2" pitchFamily="50" charset="0"/>
              </a:rPr>
              <a:t>Key activities</a:t>
            </a:r>
            <a:r>
              <a:rPr lang="en-GB" sz="900" b="1" dirty="0">
                <a:solidFill>
                  <a:schemeClr val="tx1">
                    <a:lumMod val="85000"/>
                    <a:lumOff val="15000"/>
                  </a:schemeClr>
                </a:solidFill>
                <a:latin typeface="Canela Text Regular No 2" pitchFamily="50" charset="0"/>
              </a:rPr>
              <a:t/>
            </a:r>
            <a:br>
              <a:rPr lang="en-GB" sz="900" b="1" dirty="0">
                <a:solidFill>
                  <a:schemeClr val="tx1">
                    <a:lumMod val="85000"/>
                    <a:lumOff val="15000"/>
                  </a:schemeClr>
                </a:solidFill>
                <a:latin typeface="Canela Text Regular No 2" pitchFamily="50" charset="0"/>
              </a:rPr>
            </a:br>
            <a:endParaRPr lang="en-GB" sz="900" b="1"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Marketing and community building</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Creating ties with associations</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Designing circuits, protocols and processes (grants and formalities)</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Training youth</a:t>
            </a:r>
          </a:p>
          <a:p>
            <a:pPr defTabSz="914311">
              <a:defRPr/>
            </a:pPr>
            <a:endParaRPr lang="ca-ES" sz="900" dirty="0">
              <a:solidFill>
                <a:schemeClr val="tx1">
                  <a:lumMod val="85000"/>
                  <a:lumOff val="15000"/>
                </a:schemeClr>
              </a:solidFill>
              <a:latin typeface="Lato" panose="020F0502020204030203" pitchFamily="34" charset="0"/>
            </a:endParaRPr>
          </a:p>
        </p:txBody>
      </p:sp>
      <p:sp>
        <p:nvSpPr>
          <p:cNvPr id="56" name="Rectángulo 55"/>
          <p:cNvSpPr/>
          <p:nvPr/>
        </p:nvSpPr>
        <p:spPr>
          <a:xfrm>
            <a:off x="2161059" y="2847626"/>
            <a:ext cx="1705920" cy="1691072"/>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defTabSz="914311">
              <a:defRPr/>
            </a:pPr>
            <a:r>
              <a:rPr lang="en-GB" sz="1000" dirty="0">
                <a:solidFill>
                  <a:schemeClr val="tx1">
                    <a:lumMod val="85000"/>
                    <a:lumOff val="15000"/>
                  </a:schemeClr>
                </a:solidFill>
                <a:latin typeface="Canela Text Regular No 2" pitchFamily="50" charset="0"/>
              </a:rPr>
              <a:t>Key </a:t>
            </a:r>
            <a:r>
              <a:rPr lang="en-GB" sz="900" dirty="0">
                <a:solidFill>
                  <a:schemeClr val="tx1">
                    <a:lumMod val="85000"/>
                    <a:lumOff val="15000"/>
                  </a:schemeClr>
                </a:solidFill>
                <a:latin typeface="Canela Text Regular No 2" pitchFamily="50" charset="0"/>
              </a:rPr>
              <a:t>resources</a:t>
            </a:r>
          </a:p>
          <a:p>
            <a:pPr defTabSz="914311">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3-4 roles (community building + design processes + global vision + training capacities)</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Website</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Web server and email, 2-3 computers and telephones</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Knowledge on grants and bureaucratic processes</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Young educators</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Multilingual youth</a:t>
            </a:r>
          </a:p>
          <a:p>
            <a:pPr marL="87313" indent="-87313" defTabSz="914311" eaLnBrk="1" fontAlgn="auto" hangingPunct="1">
              <a:spcBef>
                <a:spcPts val="0"/>
              </a:spcBef>
              <a:spcAft>
                <a:spcPts val="0"/>
              </a:spcAft>
              <a:buFont typeface="Arial" panose="020B0604020202020204" pitchFamily="34" charset="0"/>
              <a:buChar char="•"/>
              <a:defRPr/>
            </a:pPr>
            <a:endParaRPr lang="en-GB" sz="900" dirty="0">
              <a:solidFill>
                <a:schemeClr val="tx1">
                  <a:lumMod val="85000"/>
                  <a:lumOff val="15000"/>
                </a:schemeClr>
              </a:solidFill>
              <a:latin typeface="Lato" panose="020F0502020204030203" pitchFamily="34"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900" dirty="0">
              <a:solidFill>
                <a:schemeClr val="tx1">
                  <a:lumMod val="85000"/>
                  <a:lumOff val="15000"/>
                </a:schemeClr>
              </a:solidFill>
              <a:latin typeface="Lato" panose="020F0502020204030203" pitchFamily="34" charset="0"/>
            </a:endParaRPr>
          </a:p>
        </p:txBody>
      </p:sp>
      <p:sp>
        <p:nvSpPr>
          <p:cNvPr id="57" name="Rectángulo 56"/>
          <p:cNvSpPr/>
          <p:nvPr/>
        </p:nvSpPr>
        <p:spPr>
          <a:xfrm>
            <a:off x="327344" y="1027421"/>
            <a:ext cx="1722754" cy="3209925"/>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defTabSz="914311" eaLnBrk="1" fontAlgn="auto" hangingPunct="1">
              <a:spcBef>
                <a:spcPts val="0"/>
              </a:spcBef>
              <a:spcAft>
                <a:spcPts val="0"/>
              </a:spcAft>
              <a:defRPr/>
            </a:pPr>
            <a:r>
              <a:rPr lang="en-GB" sz="1000" dirty="0">
                <a:solidFill>
                  <a:schemeClr val="tx1">
                    <a:lumMod val="85000"/>
                    <a:lumOff val="15000"/>
                  </a:schemeClr>
                </a:solidFill>
                <a:latin typeface="Canela Text Regular No 2" pitchFamily="50" charset="0"/>
              </a:rPr>
              <a:t>Key alliances</a:t>
            </a:r>
            <a:r>
              <a:rPr lang="en-GB" sz="850" b="1" dirty="0">
                <a:solidFill>
                  <a:schemeClr val="tx1">
                    <a:lumMod val="85000"/>
                    <a:lumOff val="15000"/>
                  </a:schemeClr>
                </a:solidFill>
                <a:latin typeface="GT America" panose="00000500000000000000" pitchFamily="50" charset="0"/>
              </a:rPr>
              <a:t/>
            </a:r>
            <a:br>
              <a:rPr lang="en-GB" sz="850" b="1" dirty="0">
                <a:solidFill>
                  <a:schemeClr val="tx1">
                    <a:lumMod val="85000"/>
                    <a:lumOff val="15000"/>
                  </a:schemeClr>
                </a:solidFill>
                <a:latin typeface="GT America" panose="00000500000000000000" pitchFamily="50" charset="0"/>
              </a:rPr>
            </a:br>
            <a:endParaRPr lang="en-GB" sz="800" b="1"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Public-private partnerships, associations and organizations that work for and with elderly people and young people with limited resources</a:t>
            </a:r>
          </a:p>
          <a:p>
            <a:pPr defTabSz="914311">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Companies that provide </a:t>
            </a:r>
          </a:p>
          <a:p>
            <a:pPr defTabSz="914311">
              <a:defRPr/>
            </a:pPr>
            <a:r>
              <a:rPr lang="en-GB" sz="800" dirty="0">
                <a:solidFill>
                  <a:schemeClr val="tx1">
                    <a:lumMod val="85000"/>
                    <a:lumOff val="15000"/>
                  </a:schemeClr>
                </a:solidFill>
                <a:latin typeface="GT America" panose="00000500000000000000" pitchFamily="50" charset="0"/>
              </a:rPr>
              <a:t>   care for the elderly</a:t>
            </a: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Day centres and civic </a:t>
            </a:r>
          </a:p>
          <a:p>
            <a:pPr defTabSz="914311">
              <a:defRPr/>
            </a:pPr>
            <a:r>
              <a:rPr lang="en-GB" sz="800" dirty="0">
                <a:solidFill>
                  <a:schemeClr val="tx1">
                    <a:lumMod val="85000"/>
                    <a:lumOff val="15000"/>
                  </a:schemeClr>
                </a:solidFill>
                <a:latin typeface="GT America" panose="00000500000000000000" pitchFamily="50" charset="0"/>
              </a:rPr>
              <a:t>   centres</a:t>
            </a:r>
          </a:p>
          <a:p>
            <a:pPr defTabSz="914311">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Specialists/</a:t>
            </a:r>
            <a:br>
              <a:rPr lang="en-GB" sz="800" dirty="0">
                <a:solidFill>
                  <a:schemeClr val="tx1">
                    <a:lumMod val="85000"/>
                    <a:lumOff val="15000"/>
                  </a:schemeClr>
                </a:solidFill>
                <a:latin typeface="GT America" panose="00000500000000000000" pitchFamily="50" charset="0"/>
              </a:rPr>
            </a:br>
            <a:r>
              <a:rPr lang="en-GB" sz="800" dirty="0">
                <a:solidFill>
                  <a:schemeClr val="tx1">
                    <a:lumMod val="85000"/>
                    <a:lumOff val="15000"/>
                  </a:schemeClr>
                </a:solidFill>
                <a:latin typeface="GT America" panose="00000500000000000000" pitchFamily="50" charset="0"/>
              </a:rPr>
              <a:t>the Administration</a:t>
            </a: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err="1">
                <a:solidFill>
                  <a:schemeClr val="tx1">
                    <a:lumMod val="85000"/>
                    <a:lumOff val="15000"/>
                  </a:schemeClr>
                </a:solidFill>
                <a:latin typeface="GT America" panose="00000500000000000000" pitchFamily="50" charset="0"/>
              </a:rPr>
              <a:t>Opcions</a:t>
            </a:r>
            <a:r>
              <a:rPr lang="en-GB" sz="800" dirty="0">
                <a:solidFill>
                  <a:schemeClr val="tx1">
                    <a:lumMod val="85000"/>
                    <a:lumOff val="15000"/>
                  </a:schemeClr>
                </a:solidFill>
                <a:latin typeface="GT America" panose="00000500000000000000" pitchFamily="50" charset="0"/>
              </a:rPr>
              <a:t> platform</a:t>
            </a:r>
            <a:br>
              <a:rPr lang="en-GB" sz="800" dirty="0">
                <a:solidFill>
                  <a:schemeClr val="tx1">
                    <a:lumMod val="85000"/>
                    <a:lumOff val="15000"/>
                  </a:schemeClr>
                </a:solidFill>
                <a:latin typeface="GT America" panose="00000500000000000000" pitchFamily="50" charset="0"/>
              </a:rPr>
            </a:br>
            <a:r>
              <a:rPr lang="en-GB" sz="800" dirty="0">
                <a:solidFill>
                  <a:schemeClr val="tx1">
                    <a:lumMod val="85000"/>
                    <a:lumOff val="15000"/>
                  </a:schemeClr>
                </a:solidFill>
                <a:latin typeface="GT America" panose="00000500000000000000" pitchFamily="50" charset="0"/>
              </a:rPr>
              <a:t> or similar entities</a:t>
            </a:r>
          </a:p>
          <a:p>
            <a:pPr defTabSz="914311" eaLnBrk="1" fontAlgn="auto" hangingPunct="1">
              <a:spcBef>
                <a:spcPts val="0"/>
              </a:spcBef>
              <a:spcAft>
                <a:spcPts val="0"/>
              </a:spcAft>
              <a:defRPr/>
            </a:pPr>
            <a:endParaRPr lang="ca-ES" sz="850" dirty="0">
              <a:solidFill>
                <a:schemeClr val="tx1">
                  <a:lumMod val="85000"/>
                  <a:lumOff val="15000"/>
                </a:schemeClr>
              </a:solidFill>
              <a:latin typeface="GT America" panose="00000500000000000000" pitchFamily="50" charset="0"/>
            </a:endParaRPr>
          </a:p>
        </p:txBody>
      </p:sp>
      <p:sp>
        <p:nvSpPr>
          <p:cNvPr id="58" name="Rectángulo 57"/>
          <p:cNvSpPr/>
          <p:nvPr/>
        </p:nvSpPr>
        <p:spPr>
          <a:xfrm>
            <a:off x="333669" y="4836556"/>
            <a:ext cx="4236689" cy="1330758"/>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numCol="2" spcCol="216000"/>
          <a:lstStyle/>
          <a:p>
            <a:pPr defTabSz="914311">
              <a:defRPr/>
            </a:pPr>
            <a:r>
              <a:rPr lang="en-GB" sz="1000" dirty="0">
                <a:solidFill>
                  <a:schemeClr val="tx1">
                    <a:lumMod val="85000"/>
                    <a:lumOff val="15000"/>
                  </a:schemeClr>
                </a:solidFill>
                <a:latin typeface="Canela Text Regular No 2" pitchFamily="50" charset="0"/>
              </a:rPr>
              <a:t>Cost structure</a:t>
            </a:r>
          </a:p>
          <a:p>
            <a:pPr defTabSz="914311" eaLnBrk="1" fontAlgn="auto" hangingPunct="1">
              <a:spcBef>
                <a:spcPts val="0"/>
              </a:spcBef>
              <a:spcAft>
                <a:spcPts val="0"/>
              </a:spcAft>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Wages (monthly) = €4,000 (€1,500 + 500 (Social Security-* 2) </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Website = €3,000 (initial: name, brand, hosting design)</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Computers = (€700 per computer)</a:t>
            </a: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defTabSz="914311">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Communication = €300-€900</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Community space = Rented or free use. </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Furniture for community space.</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Tax management (€150 a month).</a:t>
            </a: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defTabSz="914311" eaLnBrk="1" fontAlgn="auto" hangingPunct="1">
              <a:spcBef>
                <a:spcPts val="0"/>
              </a:spcBef>
              <a:spcAft>
                <a:spcPts val="0"/>
              </a:spcAft>
              <a:defRPr/>
            </a:pPr>
            <a:endParaRPr lang="ca-ES" sz="900" dirty="0">
              <a:solidFill>
                <a:schemeClr val="tx1">
                  <a:lumMod val="85000"/>
                  <a:lumOff val="15000"/>
                </a:schemeClr>
              </a:solidFill>
              <a:latin typeface="Lato" panose="020F0502020204030203" pitchFamily="34" charset="0"/>
            </a:endParaRPr>
          </a:p>
        </p:txBody>
      </p:sp>
      <p:sp>
        <p:nvSpPr>
          <p:cNvPr id="60" name="Rectángulo 59"/>
          <p:cNvSpPr/>
          <p:nvPr/>
        </p:nvSpPr>
        <p:spPr>
          <a:xfrm>
            <a:off x="327344" y="6176088"/>
            <a:ext cx="168400" cy="163827"/>
          </a:xfrm>
          <a:prstGeom prst="rect">
            <a:avLst/>
          </a:prstGeom>
          <a:noFill/>
        </p:spPr>
        <p:txBody>
          <a:bodyPr wrap="square" lIns="0" tIns="0" rIns="0" bIns="0" anchor="ctr" anchorCtr="0">
            <a:spAutoFit/>
          </a:bodyPr>
          <a:lstStyle/>
          <a:p>
            <a:pPr algn="ctr">
              <a:lnSpc>
                <a:spcPts val="1400"/>
              </a:lnSpc>
            </a:pPr>
            <a:r>
              <a:rPr lang="ca-ES" altLang="ca-ES" sz="1000" dirty="0">
                <a:solidFill>
                  <a:srgbClr val="FF0000"/>
                </a:solidFill>
                <a:latin typeface="Lato" panose="020F0502020204030203" pitchFamily="34" charset="0"/>
                <a:cs typeface="Poppins Light" panose="00000400000000000000" pitchFamily="50" charset="0"/>
              </a:rPr>
              <a:t>☑</a:t>
            </a:r>
            <a:endParaRPr lang="ca-ES" sz="1000" dirty="0">
              <a:solidFill>
                <a:srgbClr val="FF0000"/>
              </a:solidFill>
            </a:endParaRPr>
          </a:p>
        </p:txBody>
      </p:sp>
      <p:sp>
        <p:nvSpPr>
          <p:cNvPr id="67" name="Rectángulo 66"/>
          <p:cNvSpPr/>
          <p:nvPr/>
        </p:nvSpPr>
        <p:spPr>
          <a:xfrm>
            <a:off x="575375" y="6193254"/>
            <a:ext cx="3820141" cy="107722"/>
          </a:xfrm>
          <a:prstGeom prst="rect">
            <a:avLst/>
          </a:prstGeom>
        </p:spPr>
        <p:txBody>
          <a:bodyPr wrap="square" lIns="0" tIns="0" rIns="0" bIns="0">
            <a:spAutoFit/>
          </a:bodyPr>
          <a:lstStyle/>
          <a:p>
            <a:r>
              <a:rPr lang="en-GB" sz="700" dirty="0">
                <a:latin typeface="GT America" panose="00000500000000000000" pitchFamily="50" charset="0"/>
              </a:rPr>
              <a:t>Dependent on the validation of needs</a:t>
            </a:r>
          </a:p>
        </p:txBody>
      </p:sp>
      <p:sp>
        <p:nvSpPr>
          <p:cNvPr id="68" name="Rectángulo 67"/>
          <p:cNvSpPr/>
          <p:nvPr/>
        </p:nvSpPr>
        <p:spPr>
          <a:xfrm>
            <a:off x="2463018" y="6155040"/>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69" name="Rectángulo 68"/>
          <p:cNvSpPr/>
          <p:nvPr/>
        </p:nvSpPr>
        <p:spPr>
          <a:xfrm>
            <a:off x="2660287" y="6204653"/>
            <a:ext cx="3820141" cy="107722"/>
          </a:xfrm>
          <a:prstGeom prst="rect">
            <a:avLst/>
          </a:prstGeom>
        </p:spPr>
        <p:txBody>
          <a:bodyPr wrap="square" lIns="0" tIns="0" rIns="0" bIns="0">
            <a:spAutoFit/>
          </a:bodyPr>
          <a:lstStyle/>
          <a:p>
            <a:r>
              <a:rPr lang="en-GB" sz="700" dirty="0">
                <a:latin typeface="GT America" panose="00000500000000000000" pitchFamily="50" charset="0"/>
              </a:rPr>
              <a:t>Dependent on the validation of service/solution</a:t>
            </a:r>
          </a:p>
        </p:txBody>
      </p:sp>
      <p:sp>
        <p:nvSpPr>
          <p:cNvPr id="70" name="Rectángulo 49"/>
          <p:cNvSpPr/>
          <p:nvPr/>
        </p:nvSpPr>
        <p:spPr>
          <a:xfrm>
            <a:off x="7827349" y="5321035"/>
            <a:ext cx="168400" cy="162480"/>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71" name="Tittel 1"/>
          <p:cNvSpPr>
            <a:spLocks noGrp="1"/>
          </p:cNvSpPr>
          <p:nvPr>
            <p:ph type="title"/>
          </p:nvPr>
        </p:nvSpPr>
        <p:spPr>
          <a:xfrm>
            <a:off x="2002579" y="305410"/>
            <a:ext cx="6162681" cy="384721"/>
          </a:xfrm>
        </p:spPr>
        <p:txBody>
          <a:bodyPr/>
          <a:lstStyle/>
          <a:p>
            <a:pPr algn="ctr"/>
            <a:r>
              <a:rPr lang="en-GB" sz="2500" b="0" dirty="0">
                <a:solidFill>
                  <a:schemeClr val="tx2">
                    <a:lumMod val="50000"/>
                    <a:lumOff val="50000"/>
                  </a:schemeClr>
                </a:solidFill>
                <a:latin typeface="Canela Text Regular No 2" pitchFamily="50" charset="0"/>
                <a:ea typeface="SimSun" panose="02010600030101010101" pitchFamily="2" charset="-122"/>
              </a:rPr>
              <a:t>Simplified layout of the business model</a:t>
            </a:r>
          </a:p>
        </p:txBody>
      </p:sp>
      <p:sp>
        <p:nvSpPr>
          <p:cNvPr id="74" name="Rectángulo 73"/>
          <p:cNvSpPr/>
          <p:nvPr/>
        </p:nvSpPr>
        <p:spPr>
          <a:xfrm>
            <a:off x="5960381" y="1027421"/>
            <a:ext cx="1641413" cy="1383643"/>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defTabSz="914311">
              <a:defRPr/>
            </a:pPr>
            <a:r>
              <a:rPr lang="en-GB" sz="1000" dirty="0">
                <a:solidFill>
                  <a:schemeClr val="tx1">
                    <a:lumMod val="85000"/>
                    <a:lumOff val="15000"/>
                  </a:schemeClr>
                </a:solidFill>
                <a:latin typeface="Canela Text Regular No 2" pitchFamily="50" charset="0"/>
              </a:rPr>
              <a:t>Relationship with clients</a:t>
            </a:r>
            <a:r>
              <a:rPr lang="en-GB" sz="900" b="1" dirty="0">
                <a:solidFill>
                  <a:schemeClr val="tx1">
                    <a:lumMod val="85000"/>
                    <a:lumOff val="15000"/>
                  </a:schemeClr>
                </a:solidFill>
                <a:latin typeface="Canela Text Regular No 2" pitchFamily="50" charset="0"/>
              </a:rPr>
              <a:t/>
            </a:r>
            <a:br>
              <a:rPr lang="en-GB" sz="900" b="1" dirty="0">
                <a:solidFill>
                  <a:schemeClr val="tx1">
                    <a:lumMod val="85000"/>
                    <a:lumOff val="15000"/>
                  </a:schemeClr>
                </a:solidFill>
                <a:latin typeface="Canela Text Regular No 2" pitchFamily="50" charset="0"/>
              </a:rPr>
            </a:b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Building community</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Trust management and customer support will be very important</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Building customer and user loyalty</a:t>
            </a:r>
            <a:endParaRPr lang="en-GB" sz="900" dirty="0">
              <a:solidFill>
                <a:schemeClr val="tx1">
                  <a:lumMod val="85000"/>
                  <a:lumOff val="15000"/>
                </a:schemeClr>
              </a:solidFill>
              <a:latin typeface="Lato" panose="020F0502020204030203" pitchFamily="34"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900" dirty="0">
              <a:solidFill>
                <a:schemeClr val="tx1">
                  <a:lumMod val="85000"/>
                  <a:lumOff val="15000"/>
                </a:schemeClr>
              </a:solidFill>
              <a:latin typeface="Lato" panose="020F0502020204030203" pitchFamily="34" charset="0"/>
            </a:endParaRPr>
          </a:p>
        </p:txBody>
      </p:sp>
      <p:sp>
        <p:nvSpPr>
          <p:cNvPr id="87" name="Rectángulo 86"/>
          <p:cNvSpPr/>
          <p:nvPr/>
        </p:nvSpPr>
        <p:spPr>
          <a:xfrm>
            <a:off x="5952064" y="3068323"/>
            <a:ext cx="1679107" cy="1179827"/>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defTabSz="914311">
              <a:defRPr/>
            </a:pPr>
            <a:r>
              <a:rPr lang="en-GB" sz="1000" dirty="0">
                <a:solidFill>
                  <a:schemeClr val="tx1">
                    <a:lumMod val="85000"/>
                    <a:lumOff val="15000"/>
                  </a:schemeClr>
                </a:solidFill>
                <a:latin typeface="Canela Text Regular No 2" pitchFamily="50" charset="0"/>
              </a:rPr>
              <a:t>Channels</a:t>
            </a:r>
            <a:r>
              <a:rPr lang="en-GB" sz="900" b="1" dirty="0">
                <a:solidFill>
                  <a:schemeClr val="tx1">
                    <a:lumMod val="85000"/>
                    <a:lumOff val="15000"/>
                  </a:schemeClr>
                </a:solidFill>
                <a:latin typeface="Canela Text Regular No 2" pitchFamily="50" charset="0"/>
              </a:rPr>
              <a:t/>
            </a:r>
            <a:br>
              <a:rPr lang="en-GB" sz="900" b="1" dirty="0">
                <a:solidFill>
                  <a:schemeClr val="tx1">
                    <a:lumMod val="85000"/>
                    <a:lumOff val="15000"/>
                  </a:schemeClr>
                </a:solidFill>
                <a:latin typeface="Canela Text Regular No 2" pitchFamily="50" charset="0"/>
              </a:rPr>
            </a:b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Logistics: warehouse + delivery</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Website/platform bringing together producers and products</a:t>
            </a:r>
          </a:p>
          <a:p>
            <a:pPr defTabSz="914311" eaLnBrk="1" fontAlgn="auto" hangingPunct="1">
              <a:spcBef>
                <a:spcPts val="0"/>
              </a:spcBef>
              <a:spcAft>
                <a:spcPts val="0"/>
              </a:spcAft>
              <a:defRPr/>
            </a:pPr>
            <a:endParaRPr lang="ca-ES" sz="900" dirty="0">
              <a:solidFill>
                <a:schemeClr val="tx1">
                  <a:lumMod val="85000"/>
                  <a:lumOff val="15000"/>
                </a:schemeClr>
              </a:solidFill>
              <a:latin typeface="Lato" panose="020F0502020204030203" pitchFamily="34"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900" dirty="0">
              <a:solidFill>
                <a:schemeClr val="tx1">
                  <a:lumMod val="85000"/>
                  <a:lumOff val="15000"/>
                </a:schemeClr>
              </a:solidFill>
              <a:latin typeface="Lato" panose="020F0502020204030203" pitchFamily="34" charset="0"/>
            </a:endParaRPr>
          </a:p>
        </p:txBody>
      </p:sp>
      <p:sp>
        <p:nvSpPr>
          <p:cNvPr id="88" name="Rectángulo 87"/>
          <p:cNvSpPr/>
          <p:nvPr/>
        </p:nvSpPr>
        <p:spPr>
          <a:xfrm>
            <a:off x="5083920" y="4832510"/>
            <a:ext cx="4236689" cy="1334804"/>
          </a:xfrm>
          <a:prstGeom prst="rect">
            <a:avLst/>
          </a:prstGeom>
          <a:solidFill>
            <a:schemeClr val="tx2">
              <a:lumMod val="25000"/>
              <a:lumOff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numCol="2" spcCol="216000"/>
          <a:lstStyle/>
          <a:p>
            <a:pPr defTabSz="914311" eaLnBrk="1" fontAlgn="auto" hangingPunct="1">
              <a:spcBef>
                <a:spcPts val="0"/>
              </a:spcBef>
              <a:spcAft>
                <a:spcPts val="0"/>
              </a:spcAft>
              <a:defRPr/>
            </a:pPr>
            <a:r>
              <a:rPr lang="en-GB" sz="1000" dirty="0">
                <a:solidFill>
                  <a:schemeClr val="tx1">
                    <a:lumMod val="85000"/>
                    <a:lumOff val="15000"/>
                  </a:schemeClr>
                </a:solidFill>
                <a:latin typeface="Canela Text Regular No 2" pitchFamily="50" charset="0"/>
              </a:rPr>
              <a:t>Revenue model</a:t>
            </a:r>
            <a:br>
              <a:rPr lang="en-GB" sz="1000" dirty="0">
                <a:solidFill>
                  <a:schemeClr val="tx1">
                    <a:lumMod val="85000"/>
                    <a:lumOff val="15000"/>
                  </a:schemeClr>
                </a:solidFill>
                <a:latin typeface="Canela Text Regular No 2" pitchFamily="50" charset="0"/>
              </a:rPr>
            </a:b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Sale of services to small associations (2-3% of grant).</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Membership fees for the elderly (€30 a year).</a:t>
            </a: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Donations and grants—space and computers (administration and private organizations)</a:t>
            </a: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tx1">
                    <a:lumMod val="85000"/>
                    <a:lumOff val="15000"/>
                  </a:schemeClr>
                </a:solidFill>
                <a:latin typeface="GT America" panose="00000500000000000000" pitchFamily="50" charset="0"/>
              </a:rPr>
              <a:t>Young people–exchange (use of computers in exchange for assistance for the elderly)</a:t>
            </a:r>
          </a:p>
          <a:p>
            <a:pPr marL="87313" indent="-87313" defTabSz="914311">
              <a:buFont typeface="Arial" panose="020B0604020202020204" pitchFamily="34" charset="0"/>
              <a:buChar char="•"/>
              <a:defRPr/>
            </a:pPr>
            <a:endParaRPr lang="en-GB"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defTabSz="914311" eaLnBrk="1" fontAlgn="auto" hangingPunct="1">
              <a:spcBef>
                <a:spcPts val="0"/>
              </a:spcBef>
              <a:spcAft>
                <a:spcPts val="0"/>
              </a:spcAft>
              <a:defRPr/>
            </a:pPr>
            <a:r>
              <a:rPr lang="es-ES" sz="800" dirty="0">
                <a:solidFill>
                  <a:schemeClr val="tx1">
                    <a:lumMod val="85000"/>
                    <a:lumOff val="15000"/>
                  </a:schemeClr>
                </a:solidFill>
                <a:latin typeface="GT America" panose="00000500000000000000" pitchFamily="50" charset="0"/>
              </a:rPr>
              <a:t/>
            </a:r>
            <a:br>
              <a:rPr lang="es-ES" sz="800" dirty="0">
                <a:solidFill>
                  <a:schemeClr val="tx1">
                    <a:lumMod val="85000"/>
                    <a:lumOff val="15000"/>
                  </a:schemeClr>
                </a:solidFill>
                <a:latin typeface="GT America" panose="00000500000000000000" pitchFamily="50" charset="0"/>
              </a:rPr>
            </a:br>
            <a:endParaRPr lang="ca-ES" sz="800" dirty="0">
              <a:solidFill>
                <a:schemeClr val="tx1">
                  <a:lumMod val="85000"/>
                  <a:lumOff val="15000"/>
                </a:schemeClr>
              </a:solidFill>
              <a:latin typeface="GT America" panose="00000500000000000000" pitchFamily="50" charset="0"/>
            </a:endParaRPr>
          </a:p>
          <a:p>
            <a:pPr marL="87313" indent="-87313" defTabSz="914311">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00" dirty="0">
              <a:solidFill>
                <a:schemeClr val="tx1">
                  <a:lumMod val="85000"/>
                  <a:lumOff val="15000"/>
                </a:schemeClr>
              </a:solidFill>
              <a:latin typeface="GT America" panose="00000500000000000000" pitchFamily="50" charset="0"/>
            </a:endParaRPr>
          </a:p>
          <a:p>
            <a:pPr marL="2098099" lvl="5" indent="-87313" defTabSz="914311">
              <a:buFont typeface="Arial" panose="020B0604020202020204" pitchFamily="34" charset="0"/>
              <a:buChar char="•"/>
              <a:defRPr/>
            </a:pPr>
            <a:endParaRPr lang="ca-ES" sz="900" dirty="0">
              <a:solidFill>
                <a:schemeClr val="tx1">
                  <a:lumMod val="85000"/>
                  <a:lumOff val="15000"/>
                </a:schemeClr>
              </a:solidFill>
              <a:latin typeface="Lato" panose="020F0502020204030203" pitchFamily="34" charset="0"/>
            </a:endParaRPr>
          </a:p>
        </p:txBody>
      </p:sp>
      <p:sp>
        <p:nvSpPr>
          <p:cNvPr id="89" name="Rectángulo 88"/>
          <p:cNvSpPr/>
          <p:nvPr/>
        </p:nvSpPr>
        <p:spPr>
          <a:xfrm>
            <a:off x="4086262" y="1038225"/>
            <a:ext cx="1733476" cy="3198693"/>
          </a:xfrm>
          <a:prstGeom prst="rect">
            <a:avLst/>
          </a:prstGeom>
          <a:solidFill>
            <a:schemeClr val="tx2">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defTabSz="914311" eaLnBrk="1" fontAlgn="auto" hangingPunct="1">
              <a:spcBef>
                <a:spcPts val="0"/>
              </a:spcBef>
              <a:spcAft>
                <a:spcPts val="0"/>
              </a:spcAft>
              <a:defRPr/>
            </a:pPr>
            <a:r>
              <a:rPr lang="en-GB" sz="1000" dirty="0">
                <a:solidFill>
                  <a:schemeClr val="bg1">
                    <a:lumMod val="95000"/>
                  </a:schemeClr>
                </a:solidFill>
                <a:latin typeface="Canela Text Regular No 2" pitchFamily="50" charset="0"/>
              </a:rPr>
              <a:t>Value proposal</a:t>
            </a:r>
            <a:r>
              <a:rPr lang="en-GB" sz="850" b="1" dirty="0">
                <a:solidFill>
                  <a:schemeClr val="bg1">
                    <a:lumMod val="95000"/>
                  </a:schemeClr>
                </a:solidFill>
                <a:latin typeface="GT America" panose="00000500000000000000" pitchFamily="50" charset="0"/>
              </a:rPr>
              <a:t/>
            </a:r>
            <a:br>
              <a:rPr lang="en-GB" sz="850" b="1" dirty="0">
                <a:solidFill>
                  <a:schemeClr val="bg1">
                    <a:lumMod val="95000"/>
                  </a:schemeClr>
                </a:solidFill>
                <a:latin typeface="GT America" panose="00000500000000000000" pitchFamily="50" charset="0"/>
              </a:rPr>
            </a:b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bg1">
                    <a:lumMod val="95000"/>
                  </a:schemeClr>
                </a:solidFill>
                <a:latin typeface="GT America" panose="00000500000000000000" pitchFamily="50" charset="0"/>
              </a:rPr>
              <a:t>Support services for applying for grants and completing online formalities with the administration.</a:t>
            </a:r>
          </a:p>
          <a:p>
            <a:pPr marL="87313" indent="-87313" defTabSz="914311" eaLnBrk="1" fontAlgn="auto" hangingPunct="1">
              <a:spcBef>
                <a:spcPts val="0"/>
              </a:spcBef>
              <a:spcAft>
                <a:spcPts val="0"/>
              </a:spcAft>
              <a:buFont typeface="Arial" panose="020B0604020202020204" pitchFamily="34" charset="0"/>
              <a:buChar char="•"/>
              <a:defRPr/>
            </a:pP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bg1">
                    <a:lumMod val="95000"/>
                  </a:schemeClr>
                </a:solidFill>
                <a:latin typeface="GT America" panose="00000500000000000000" pitchFamily="50" charset="0"/>
              </a:rPr>
              <a:t>Support services for all sorts of online processes (with the administration or private companies).</a:t>
            </a:r>
          </a:p>
          <a:p>
            <a:pPr marL="87313" indent="-87313" defTabSz="914311" eaLnBrk="1" fontAlgn="auto" hangingPunct="1">
              <a:spcBef>
                <a:spcPts val="0"/>
              </a:spcBef>
              <a:spcAft>
                <a:spcPts val="0"/>
              </a:spcAft>
              <a:buFont typeface="Arial" panose="020B0604020202020204" pitchFamily="34" charset="0"/>
              <a:buChar char="•"/>
              <a:defRPr/>
            </a:pP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dirty="0">
                <a:solidFill>
                  <a:schemeClr val="bg1">
                    <a:lumMod val="95000"/>
                  </a:schemeClr>
                </a:solidFill>
                <a:latin typeface="GT America" panose="00000500000000000000" pitchFamily="50" charset="0"/>
              </a:rPr>
              <a:t>Free use of computers in exchange for hours of support for the elderly.</a:t>
            </a:r>
          </a:p>
          <a:p>
            <a:pPr defTabSz="914311">
              <a:defRPr/>
            </a:pP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800" b="1" u="sng" dirty="0">
                <a:solidFill>
                  <a:schemeClr val="bg1">
                    <a:lumMod val="95000"/>
                  </a:schemeClr>
                </a:solidFill>
                <a:latin typeface="GT America" panose="00000500000000000000" pitchFamily="50" charset="0"/>
              </a:rPr>
              <a:t>Transversal value proposal: </a:t>
            </a:r>
            <a:r>
              <a:rPr lang="en-GB" sz="800" i="1" dirty="0">
                <a:solidFill>
                  <a:schemeClr val="bg1">
                    <a:lumMod val="95000"/>
                  </a:schemeClr>
                </a:solidFill>
                <a:latin typeface="GT America" panose="00000500000000000000" pitchFamily="50" charset="0"/>
              </a:rPr>
              <a:t>Online, personalized, multilingual support services.</a:t>
            </a:r>
            <a:endParaRPr lang="en-GB" sz="800" dirty="0">
              <a:solidFill>
                <a:schemeClr val="bg1">
                  <a:lumMod val="95000"/>
                </a:schemeClr>
              </a:solidFill>
              <a:latin typeface="Lato" panose="020F0502020204030203" pitchFamily="34"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00" dirty="0">
              <a:solidFill>
                <a:schemeClr val="bg1">
                  <a:lumMod val="9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00" dirty="0">
              <a:solidFill>
                <a:schemeClr val="bg1">
                  <a:lumMod val="9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50" dirty="0">
              <a:solidFill>
                <a:schemeClr val="bg1">
                  <a:lumMod val="95000"/>
                </a:schemeClr>
              </a:solidFill>
              <a:latin typeface="GT America" panose="00000500000000000000" pitchFamily="50" charset="0"/>
            </a:endParaRPr>
          </a:p>
        </p:txBody>
      </p:sp>
      <p:sp>
        <p:nvSpPr>
          <p:cNvPr id="90" name="Rectángulo 89"/>
          <p:cNvSpPr/>
          <p:nvPr/>
        </p:nvSpPr>
        <p:spPr>
          <a:xfrm>
            <a:off x="5621862" y="1567164"/>
            <a:ext cx="168400" cy="163827"/>
          </a:xfrm>
          <a:prstGeom prst="rect">
            <a:avLst/>
          </a:prstGeom>
          <a:noFill/>
        </p:spPr>
        <p:txBody>
          <a:bodyPr wrap="square" lIns="0" tIns="0" rIns="0" bIns="0" anchor="ctr" anchorCtr="0">
            <a:spAutoFit/>
          </a:bodyPr>
          <a:lstStyle/>
          <a:p>
            <a:pPr algn="ctr">
              <a:lnSpc>
                <a:spcPts val="1400"/>
              </a:lnSpc>
            </a:pPr>
            <a:r>
              <a:rPr lang="ca-ES" altLang="ca-ES" sz="1000" dirty="0">
                <a:solidFill>
                  <a:srgbClr val="FF0000"/>
                </a:solidFill>
                <a:latin typeface="Lato" panose="020F0502020204030203" pitchFamily="34" charset="0"/>
                <a:cs typeface="Poppins Light" panose="00000400000000000000" pitchFamily="50" charset="0"/>
              </a:rPr>
              <a:t>☑</a:t>
            </a:r>
            <a:endParaRPr lang="ca-ES" sz="1000" dirty="0">
              <a:solidFill>
                <a:srgbClr val="FF0000"/>
              </a:solidFill>
            </a:endParaRPr>
          </a:p>
        </p:txBody>
      </p:sp>
      <p:sp>
        <p:nvSpPr>
          <p:cNvPr id="91" name="Rectángulo 90"/>
          <p:cNvSpPr/>
          <p:nvPr/>
        </p:nvSpPr>
        <p:spPr>
          <a:xfrm>
            <a:off x="5622000" y="2029855"/>
            <a:ext cx="168400" cy="163827"/>
          </a:xfrm>
          <a:prstGeom prst="rect">
            <a:avLst/>
          </a:prstGeom>
          <a:noFill/>
        </p:spPr>
        <p:txBody>
          <a:bodyPr wrap="square" lIns="0" tIns="0" rIns="0" bIns="0" anchor="ctr" anchorCtr="0">
            <a:spAutoFit/>
          </a:bodyPr>
          <a:lstStyle/>
          <a:p>
            <a:pPr algn="ctr">
              <a:lnSpc>
                <a:spcPts val="1400"/>
              </a:lnSpc>
            </a:pPr>
            <a:r>
              <a:rPr lang="ca-ES" altLang="ca-ES" sz="1000" dirty="0">
                <a:solidFill>
                  <a:srgbClr val="FF0000"/>
                </a:solidFill>
                <a:latin typeface="Lato" panose="020F0502020204030203" pitchFamily="34" charset="0"/>
                <a:cs typeface="Poppins Light" panose="00000400000000000000" pitchFamily="50" charset="0"/>
              </a:rPr>
              <a:t>☑</a:t>
            </a:r>
            <a:endParaRPr lang="ca-ES" sz="1000" dirty="0">
              <a:solidFill>
                <a:srgbClr val="FF0000"/>
              </a:solidFill>
            </a:endParaRPr>
          </a:p>
        </p:txBody>
      </p:sp>
      <p:sp>
        <p:nvSpPr>
          <p:cNvPr id="92" name="Rectángulo 91"/>
          <p:cNvSpPr/>
          <p:nvPr/>
        </p:nvSpPr>
        <p:spPr>
          <a:xfrm>
            <a:off x="5619274" y="2606213"/>
            <a:ext cx="168400" cy="163827"/>
          </a:xfrm>
          <a:prstGeom prst="rect">
            <a:avLst/>
          </a:prstGeom>
          <a:noFill/>
        </p:spPr>
        <p:txBody>
          <a:bodyPr wrap="square" lIns="0" tIns="0" rIns="0" bIns="0" anchor="ctr" anchorCtr="0">
            <a:spAutoFit/>
          </a:bodyPr>
          <a:lstStyle/>
          <a:p>
            <a:pPr algn="ctr">
              <a:lnSpc>
                <a:spcPts val="1400"/>
              </a:lnSpc>
            </a:pPr>
            <a:r>
              <a:rPr lang="ca-ES" altLang="ca-ES" sz="1000" dirty="0">
                <a:solidFill>
                  <a:srgbClr val="FF0000"/>
                </a:solidFill>
                <a:latin typeface="Lato" panose="020F0502020204030203" pitchFamily="34" charset="0"/>
                <a:cs typeface="Poppins Light" panose="00000400000000000000" pitchFamily="50" charset="0"/>
              </a:rPr>
              <a:t>☑</a:t>
            </a:r>
            <a:endParaRPr lang="ca-ES" sz="1000" dirty="0">
              <a:solidFill>
                <a:srgbClr val="FF0000"/>
              </a:solidFill>
            </a:endParaRPr>
          </a:p>
        </p:txBody>
      </p:sp>
      <p:sp>
        <p:nvSpPr>
          <p:cNvPr id="93" name="Rectángulo 92"/>
          <p:cNvSpPr/>
          <p:nvPr/>
        </p:nvSpPr>
        <p:spPr>
          <a:xfrm>
            <a:off x="5623244" y="3145945"/>
            <a:ext cx="168400" cy="162480"/>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cxnSp>
        <p:nvCxnSpPr>
          <p:cNvPr id="94" name="Conector recto 93"/>
          <p:cNvCxnSpPr/>
          <p:nvPr/>
        </p:nvCxnSpPr>
        <p:spPr>
          <a:xfrm flipV="1">
            <a:off x="5772268" y="3584062"/>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cxnSp>
        <p:nvCxnSpPr>
          <p:cNvPr id="95" name="Conector recto 94"/>
          <p:cNvCxnSpPr/>
          <p:nvPr/>
        </p:nvCxnSpPr>
        <p:spPr>
          <a:xfrm flipV="1">
            <a:off x="5829543" y="1627909"/>
            <a:ext cx="162792" cy="2866"/>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cxnSp>
        <p:nvCxnSpPr>
          <p:cNvPr id="96" name="Conector recto 95"/>
          <p:cNvCxnSpPr/>
          <p:nvPr/>
        </p:nvCxnSpPr>
        <p:spPr>
          <a:xfrm flipV="1">
            <a:off x="7624619" y="1627909"/>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cxnSp>
        <p:nvCxnSpPr>
          <p:cNvPr id="97" name="Conector recto 96"/>
          <p:cNvCxnSpPr/>
          <p:nvPr/>
        </p:nvCxnSpPr>
        <p:spPr>
          <a:xfrm flipV="1">
            <a:off x="7618494" y="3585906"/>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sp>
        <p:nvSpPr>
          <p:cNvPr id="98" name="Rectángulo 97"/>
          <p:cNvSpPr/>
          <p:nvPr/>
        </p:nvSpPr>
        <p:spPr>
          <a:xfrm>
            <a:off x="7852013" y="1038225"/>
            <a:ext cx="1771170" cy="3198694"/>
          </a:xfrm>
          <a:prstGeom prst="rect">
            <a:avLst/>
          </a:prstGeom>
          <a:solidFill>
            <a:schemeClr val="tx2">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lstStyle/>
          <a:p>
            <a:pPr defTabSz="914311" eaLnBrk="1" fontAlgn="auto" hangingPunct="1">
              <a:spcBef>
                <a:spcPts val="0"/>
              </a:spcBef>
              <a:spcAft>
                <a:spcPts val="0"/>
              </a:spcAft>
              <a:defRPr/>
            </a:pPr>
            <a:r>
              <a:rPr lang="en-GB" sz="1000" dirty="0">
                <a:solidFill>
                  <a:schemeClr val="bg1">
                    <a:lumMod val="95000"/>
                  </a:schemeClr>
                </a:solidFill>
                <a:latin typeface="Canela Text Regular No 2" pitchFamily="50" charset="0"/>
              </a:rPr>
              <a:t>Customer segments</a:t>
            </a:r>
            <a:r>
              <a:rPr lang="en-GB" sz="850" b="1" dirty="0">
                <a:solidFill>
                  <a:schemeClr val="bg1">
                    <a:lumMod val="95000"/>
                  </a:schemeClr>
                </a:solidFill>
                <a:latin typeface="GT America" panose="00000500000000000000" pitchFamily="50" charset="0"/>
              </a:rPr>
              <a:t/>
            </a:r>
            <a:br>
              <a:rPr lang="en-GB" sz="850" b="1" dirty="0">
                <a:solidFill>
                  <a:schemeClr val="bg1">
                    <a:lumMod val="95000"/>
                  </a:schemeClr>
                </a:solidFill>
                <a:latin typeface="GT America" panose="00000500000000000000" pitchFamily="50" charset="0"/>
              </a:rPr>
            </a:b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900" dirty="0">
                <a:solidFill>
                  <a:schemeClr val="bg1">
                    <a:lumMod val="95000"/>
                  </a:schemeClr>
                </a:solidFill>
                <a:latin typeface="Canela Text Regular No 2" pitchFamily="50" charset="0"/>
              </a:rPr>
              <a:t>Elderly individuals </a:t>
            </a:r>
            <a:r>
              <a:rPr lang="en-GB" sz="800" b="1" dirty="0">
                <a:solidFill>
                  <a:schemeClr val="bg1">
                    <a:lumMod val="95000"/>
                  </a:schemeClr>
                </a:solidFill>
                <a:latin typeface="GT America" panose="00000500000000000000" pitchFamily="50" charset="0"/>
              </a:rPr>
              <a:t>who have a hard time completing online formalities</a:t>
            </a: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r>
              <a:rPr lang="en-GB" sz="900" dirty="0">
                <a:solidFill>
                  <a:schemeClr val="bg1">
                    <a:lumMod val="95000"/>
                  </a:schemeClr>
                </a:solidFill>
                <a:latin typeface="Canela Text Regular No 2" pitchFamily="50" charset="0"/>
              </a:rPr>
              <a:t>Small associations </a:t>
            </a:r>
            <a:r>
              <a:rPr lang="en-GB" sz="800" dirty="0">
                <a:solidFill>
                  <a:schemeClr val="bg1">
                    <a:lumMod val="95000"/>
                  </a:schemeClr>
                </a:solidFill>
                <a:latin typeface="GT America" panose="00000500000000000000" pitchFamily="50" charset="0"/>
              </a:rPr>
              <a:t>whose leaders have a hard time adapting to new technology</a:t>
            </a:r>
          </a:p>
          <a:p>
            <a:pPr defTabSz="914311">
              <a:defRPr/>
            </a:pPr>
            <a:endParaRPr lang="en-GB" sz="800" dirty="0">
              <a:solidFill>
                <a:schemeClr val="bg1">
                  <a:lumMod val="95000"/>
                </a:schemeClr>
              </a:solidFill>
              <a:latin typeface="GT America" panose="00000500000000000000" pitchFamily="50" charset="0"/>
            </a:endParaRPr>
          </a:p>
          <a:p>
            <a:pPr marL="87313" indent="-87313" defTabSz="914311">
              <a:buFont typeface="Arial" panose="020B0604020202020204" pitchFamily="34" charset="0"/>
              <a:buChar char="•"/>
              <a:defRPr/>
            </a:pPr>
            <a:endParaRPr lang="en-GB" sz="900" dirty="0">
              <a:solidFill>
                <a:schemeClr val="bg1">
                  <a:lumMod val="95000"/>
                </a:schemeClr>
              </a:solidFill>
              <a:latin typeface="Canela Text Regular No 2" pitchFamily="50" charset="0"/>
            </a:endParaRPr>
          </a:p>
          <a:p>
            <a:pPr marL="87313" indent="-87313" defTabSz="914311">
              <a:buFont typeface="Arial" panose="020B0604020202020204" pitchFamily="34" charset="0"/>
              <a:buChar char="•"/>
              <a:defRPr/>
            </a:pPr>
            <a:r>
              <a:rPr lang="en-GB" sz="900" dirty="0">
                <a:solidFill>
                  <a:schemeClr val="bg1">
                    <a:lumMod val="95000"/>
                  </a:schemeClr>
                </a:solidFill>
                <a:latin typeface="Canela Text Regular No 2" pitchFamily="50" charset="0"/>
              </a:rPr>
              <a:t>Young people without computers </a:t>
            </a:r>
            <a:r>
              <a:rPr lang="en-GB" sz="800" dirty="0">
                <a:solidFill>
                  <a:schemeClr val="bg1">
                    <a:lumMod val="95000"/>
                  </a:schemeClr>
                </a:solidFill>
                <a:latin typeface="GT America" panose="00000500000000000000" pitchFamily="50" charset="0"/>
              </a:rPr>
              <a:t>who are eager to learn and participate in this sort of project</a:t>
            </a:r>
          </a:p>
          <a:p>
            <a:pPr defTabSz="914311">
              <a:defRPr/>
            </a:pPr>
            <a:endParaRPr lang="ca-ES" sz="800" dirty="0">
              <a:solidFill>
                <a:schemeClr val="bg1">
                  <a:lumMod val="95000"/>
                </a:schemeClr>
              </a:solidFill>
              <a:latin typeface="GT America" panose="00000500000000000000" pitchFamily="50" charset="0"/>
            </a:endParaRPr>
          </a:p>
          <a:p>
            <a:pPr marL="87313" indent="-87313" defTabSz="914311" eaLnBrk="1" fontAlgn="auto" hangingPunct="1">
              <a:spcBef>
                <a:spcPts val="0"/>
              </a:spcBef>
              <a:spcAft>
                <a:spcPts val="0"/>
              </a:spcAft>
              <a:buFont typeface="Arial" panose="020B0604020202020204" pitchFamily="34" charset="0"/>
              <a:buChar char="•"/>
              <a:defRPr/>
            </a:pPr>
            <a:endParaRPr lang="ca-ES" sz="850" dirty="0">
              <a:solidFill>
                <a:schemeClr val="bg1">
                  <a:lumMod val="95000"/>
                </a:schemeClr>
              </a:solidFill>
              <a:latin typeface="GT America" panose="00000500000000000000" pitchFamily="50" charset="0"/>
            </a:endParaRPr>
          </a:p>
        </p:txBody>
      </p:sp>
      <p:cxnSp>
        <p:nvCxnSpPr>
          <p:cNvPr id="99" name="Conector recto 98"/>
          <p:cNvCxnSpPr/>
          <p:nvPr/>
        </p:nvCxnSpPr>
        <p:spPr>
          <a:xfrm flipV="1">
            <a:off x="3907434" y="3707832"/>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cxnSp>
        <p:nvCxnSpPr>
          <p:cNvPr id="100" name="Conector recto 99"/>
          <p:cNvCxnSpPr/>
          <p:nvPr/>
        </p:nvCxnSpPr>
        <p:spPr>
          <a:xfrm flipV="1">
            <a:off x="3888344" y="1627909"/>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cxnSp>
        <p:nvCxnSpPr>
          <p:cNvPr id="101" name="Conector recto 100"/>
          <p:cNvCxnSpPr/>
          <p:nvPr/>
        </p:nvCxnSpPr>
        <p:spPr>
          <a:xfrm flipV="1">
            <a:off x="2009679" y="1811501"/>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cxnSp>
        <p:nvCxnSpPr>
          <p:cNvPr id="102" name="Conector recto 101"/>
          <p:cNvCxnSpPr/>
          <p:nvPr/>
        </p:nvCxnSpPr>
        <p:spPr>
          <a:xfrm flipV="1">
            <a:off x="1994311" y="3686405"/>
            <a:ext cx="188113" cy="1844"/>
          </a:xfrm>
          <a:prstGeom prst="line">
            <a:avLst/>
          </a:prstGeom>
          <a:ln w="12700" cap="sq" cmpd="sng">
            <a:solidFill>
              <a:schemeClr val="tx1"/>
            </a:solidFill>
            <a:headEnd type="diamond"/>
            <a:tailEnd type="diamond" w="med" len="med"/>
          </a:ln>
        </p:spPr>
        <p:style>
          <a:lnRef idx="1">
            <a:schemeClr val="accent1"/>
          </a:lnRef>
          <a:fillRef idx="0">
            <a:schemeClr val="accent1"/>
          </a:fillRef>
          <a:effectRef idx="0">
            <a:schemeClr val="accent1"/>
          </a:effectRef>
          <a:fontRef idx="minor">
            <a:schemeClr val="tx1"/>
          </a:fontRef>
        </p:style>
      </p:cxnSp>
      <p:sp>
        <p:nvSpPr>
          <p:cNvPr id="38" name="Rectángulo 37">
            <a:extLst>
              <a:ext uri="{FF2B5EF4-FFF2-40B4-BE49-F238E27FC236}">
                <a16:creationId xmlns:a16="http://schemas.microsoft.com/office/drawing/2014/main" xmlns="" id="{CD866FDC-B74B-974F-8CEF-FB62F9124F83}"/>
              </a:ext>
            </a:extLst>
          </p:cNvPr>
          <p:cNvSpPr/>
          <p:nvPr/>
        </p:nvSpPr>
        <p:spPr>
          <a:xfrm>
            <a:off x="1848006" y="1360074"/>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39" name="Rectángulo 38">
            <a:extLst>
              <a:ext uri="{FF2B5EF4-FFF2-40B4-BE49-F238E27FC236}">
                <a16:creationId xmlns:a16="http://schemas.microsoft.com/office/drawing/2014/main" xmlns="" id="{FFC719A9-88CC-1E4D-984D-2E2ED281A983}"/>
              </a:ext>
            </a:extLst>
          </p:cNvPr>
          <p:cNvSpPr/>
          <p:nvPr/>
        </p:nvSpPr>
        <p:spPr>
          <a:xfrm>
            <a:off x="1856926" y="2124134"/>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42" name="Rectángulo 41">
            <a:extLst>
              <a:ext uri="{FF2B5EF4-FFF2-40B4-BE49-F238E27FC236}">
                <a16:creationId xmlns:a16="http://schemas.microsoft.com/office/drawing/2014/main" xmlns="" id="{E3F9D543-4B21-6846-A080-4746F23B6398}"/>
              </a:ext>
            </a:extLst>
          </p:cNvPr>
          <p:cNvSpPr/>
          <p:nvPr/>
        </p:nvSpPr>
        <p:spPr>
          <a:xfrm>
            <a:off x="1841243" y="2876584"/>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46" name="Rectángulo 45">
            <a:extLst>
              <a:ext uri="{FF2B5EF4-FFF2-40B4-BE49-F238E27FC236}">
                <a16:creationId xmlns:a16="http://schemas.microsoft.com/office/drawing/2014/main" xmlns="" id="{E67EF223-3D0D-9742-910F-E250942F50AD}"/>
              </a:ext>
            </a:extLst>
          </p:cNvPr>
          <p:cNvSpPr/>
          <p:nvPr/>
        </p:nvSpPr>
        <p:spPr>
          <a:xfrm>
            <a:off x="1834179" y="3373639"/>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47" name="Rectángulo 46">
            <a:extLst>
              <a:ext uri="{FF2B5EF4-FFF2-40B4-BE49-F238E27FC236}">
                <a16:creationId xmlns:a16="http://schemas.microsoft.com/office/drawing/2014/main" xmlns="" id="{96F6330E-8192-F243-84E8-55AB55557B87}"/>
              </a:ext>
            </a:extLst>
          </p:cNvPr>
          <p:cNvSpPr/>
          <p:nvPr/>
        </p:nvSpPr>
        <p:spPr>
          <a:xfrm>
            <a:off x="1845003" y="2501375"/>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51" name="Rectángulo 50">
            <a:extLst>
              <a:ext uri="{FF2B5EF4-FFF2-40B4-BE49-F238E27FC236}">
                <a16:creationId xmlns:a16="http://schemas.microsoft.com/office/drawing/2014/main" xmlns="" id="{86DEB368-041D-9949-B768-0F444C35DB52}"/>
              </a:ext>
            </a:extLst>
          </p:cNvPr>
          <p:cNvSpPr/>
          <p:nvPr/>
        </p:nvSpPr>
        <p:spPr>
          <a:xfrm>
            <a:off x="3704394" y="2378885"/>
            <a:ext cx="168400" cy="179536"/>
          </a:xfrm>
          <a:prstGeom prst="rect">
            <a:avLst/>
          </a:prstGeom>
          <a:noFill/>
        </p:spPr>
        <p:txBody>
          <a:bodyPr wrap="square" lIns="0" tIns="0" rIns="0" bIns="0" anchor="ctr" anchorCtr="0">
            <a:spAutoFit/>
          </a:bodyPr>
          <a:lstStyle/>
          <a:p>
            <a:pPr algn="ctr">
              <a:lnSpc>
                <a:spcPts val="1400"/>
              </a:lnSpc>
            </a:pPr>
            <a:r>
              <a:rPr lang="ca-ES" altLang="ca-ES" sz="1000" dirty="0">
                <a:solidFill>
                  <a:srgbClr val="00B050"/>
                </a:solidFill>
                <a:latin typeface="Lato" panose="020F0502020204030203" pitchFamily="34" charset="0"/>
                <a:cs typeface="Poppins Light" panose="00000400000000000000" pitchFamily="50" charset="0"/>
              </a:rPr>
              <a:t>☑</a:t>
            </a:r>
            <a:endParaRPr lang="ca-ES" sz="1000" dirty="0">
              <a:solidFill>
                <a:srgbClr val="00B050"/>
              </a:solidFill>
            </a:endParaRPr>
          </a:p>
        </p:txBody>
      </p:sp>
      <p:sp>
        <p:nvSpPr>
          <p:cNvPr id="52" name="Rectangle 5">
            <a:extLst>
              <a:ext uri="{FF2B5EF4-FFF2-40B4-BE49-F238E27FC236}">
                <a16:creationId xmlns:a16="http://schemas.microsoft.com/office/drawing/2014/main" xmlns="" id="{7C3105C8-A787-D248-BC5B-3BFF5FE537DE}"/>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 name="Freeform 6">
            <a:extLst>
              <a:ext uri="{FF2B5EF4-FFF2-40B4-BE49-F238E27FC236}">
                <a16:creationId xmlns:a16="http://schemas.microsoft.com/office/drawing/2014/main" xmlns="" id="{01DB4E32-1B23-E748-9CF1-B32CC5FF2E9E}"/>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Rectangle 7">
            <a:extLst>
              <a:ext uri="{FF2B5EF4-FFF2-40B4-BE49-F238E27FC236}">
                <a16:creationId xmlns:a16="http://schemas.microsoft.com/office/drawing/2014/main" xmlns="" id="{222B61F7-FD16-7D49-B54B-33BBB49CB0DB}"/>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 name="Freeform 8">
            <a:extLst>
              <a:ext uri="{FF2B5EF4-FFF2-40B4-BE49-F238E27FC236}">
                <a16:creationId xmlns:a16="http://schemas.microsoft.com/office/drawing/2014/main" xmlns="" id="{5F3201BC-1DCE-1649-9378-E7443162BCFE}"/>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 name="Freeform 9">
            <a:extLst>
              <a:ext uri="{FF2B5EF4-FFF2-40B4-BE49-F238E27FC236}">
                <a16:creationId xmlns:a16="http://schemas.microsoft.com/office/drawing/2014/main" xmlns="" id="{F540CE0C-0DF4-9849-92C5-D7D3A66EFA12}"/>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Rectangle 10">
            <a:extLst>
              <a:ext uri="{FF2B5EF4-FFF2-40B4-BE49-F238E27FC236}">
                <a16:creationId xmlns:a16="http://schemas.microsoft.com/office/drawing/2014/main" xmlns="" id="{F7104D89-999F-4D4D-B203-0B3EF2ADB8CE}"/>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 name="Freeform 11">
            <a:extLst>
              <a:ext uri="{FF2B5EF4-FFF2-40B4-BE49-F238E27FC236}">
                <a16:creationId xmlns:a16="http://schemas.microsoft.com/office/drawing/2014/main" xmlns="" id="{0D864783-C196-4345-89D1-CF8EF4CB21DE}"/>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 name="Rectangle 12">
            <a:extLst>
              <a:ext uri="{FF2B5EF4-FFF2-40B4-BE49-F238E27FC236}">
                <a16:creationId xmlns:a16="http://schemas.microsoft.com/office/drawing/2014/main" xmlns="" id="{F0011A80-355F-2545-A09C-D71F44DDE999}"/>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 name="Line 13">
            <a:extLst>
              <a:ext uri="{FF2B5EF4-FFF2-40B4-BE49-F238E27FC236}">
                <a16:creationId xmlns:a16="http://schemas.microsoft.com/office/drawing/2014/main" xmlns="" id="{7A192213-FAEA-BE4D-AAD5-0CADF86B09F2}"/>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 name="Line 14">
            <a:extLst>
              <a:ext uri="{FF2B5EF4-FFF2-40B4-BE49-F238E27FC236}">
                <a16:creationId xmlns:a16="http://schemas.microsoft.com/office/drawing/2014/main" xmlns="" id="{C21E3A12-3E97-7F41-AA7B-7A0CB6B5E780}"/>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Line 15">
            <a:extLst>
              <a:ext uri="{FF2B5EF4-FFF2-40B4-BE49-F238E27FC236}">
                <a16:creationId xmlns:a16="http://schemas.microsoft.com/office/drawing/2014/main" xmlns="" id="{2A6BEB2F-3E20-0240-9AE1-B34A31C74FA2}"/>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25831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tel 1"/>
          <p:cNvSpPr>
            <a:spLocks noGrp="1"/>
          </p:cNvSpPr>
          <p:nvPr>
            <p:ph type="title"/>
          </p:nvPr>
        </p:nvSpPr>
        <p:spPr>
          <a:xfrm>
            <a:off x="2576874" y="296262"/>
            <a:ext cx="4741914" cy="384721"/>
          </a:xfrm>
        </p:spPr>
        <p:txBody>
          <a:bodyPr/>
          <a:lstStyle/>
          <a:p>
            <a:pPr algn="ctr"/>
            <a:r>
              <a:rPr lang="en-GB" sz="2500" b="0" dirty="0">
                <a:solidFill>
                  <a:schemeClr val="tx2">
                    <a:lumMod val="50000"/>
                    <a:lumOff val="50000"/>
                  </a:schemeClr>
                </a:solidFill>
                <a:latin typeface="Canela Text Regular No 2" pitchFamily="50" charset="0"/>
                <a:ea typeface="SimSun" panose="02010600030101010101" pitchFamily="2" charset="-122"/>
              </a:rPr>
              <a:t>Pre-feasibility of the idea</a:t>
            </a:r>
          </a:p>
        </p:txBody>
      </p:sp>
      <p:sp>
        <p:nvSpPr>
          <p:cNvPr id="11" name="Rectángulo 10">
            <a:extLst>
              <a:ext uri="{FF2B5EF4-FFF2-40B4-BE49-F238E27FC236}">
                <a16:creationId xmlns:a16="http://schemas.microsoft.com/office/drawing/2014/main" xmlns="" id="{AD6FE605-9232-5D40-908A-EEDE4775F2DF}"/>
              </a:ext>
            </a:extLst>
          </p:cNvPr>
          <p:cNvSpPr/>
          <p:nvPr/>
        </p:nvSpPr>
        <p:spPr>
          <a:xfrm>
            <a:off x="627529" y="968376"/>
            <a:ext cx="4271684" cy="5291359"/>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Cost structure</a:t>
            </a:r>
            <a:r>
              <a:rPr lang="en-GB" sz="3200" b="1" dirty="0">
                <a:solidFill>
                  <a:schemeClr val="bg1"/>
                </a:solidFill>
                <a:latin typeface="Canela Text Regular No 2" pitchFamily="50" charset="0"/>
              </a:rPr>
              <a:t/>
            </a:r>
            <a:br>
              <a:rPr lang="en-GB" sz="3200" b="1" dirty="0">
                <a:solidFill>
                  <a:schemeClr val="bg1"/>
                </a:solidFill>
                <a:latin typeface="Canela Text Regular No 2" pitchFamily="50" charset="0"/>
              </a:rPr>
            </a:br>
            <a:r>
              <a:rPr lang="en-GB" sz="1000" dirty="0">
                <a:solidFill>
                  <a:schemeClr val="bg1"/>
                </a:solidFill>
                <a:latin typeface="Canela Text Regular No 2" pitchFamily="50" charset="0"/>
              </a:rPr>
              <a:t>(key activities, key resources, key alliances and channels)</a:t>
            </a:r>
          </a:p>
          <a:p>
            <a:pPr>
              <a:spcAft>
                <a:spcPts val="600"/>
              </a:spcAft>
            </a:pPr>
            <a:endParaRPr lang="en-GB" sz="1000" dirty="0">
              <a:solidFill>
                <a:schemeClr val="bg1"/>
              </a:solidFill>
              <a:latin typeface="Canela Text Regular No 2" pitchFamily="50" charset="0"/>
            </a:endParaRPr>
          </a:p>
          <a:p>
            <a:pPr>
              <a:spcAft>
                <a:spcPts val="600"/>
              </a:spcAft>
            </a:pPr>
            <a:endParaRPr lang="en-GB" sz="1000" dirty="0">
              <a:solidFill>
                <a:schemeClr val="bg1"/>
              </a:solidFill>
              <a:latin typeface="Canela Text Regular No 2" pitchFamily="50" charset="0"/>
            </a:endParaRPr>
          </a:p>
          <a:p>
            <a:pPr>
              <a:spcAft>
                <a:spcPts val="600"/>
              </a:spcAft>
            </a:pPr>
            <a:endParaRPr lang="en-GB" sz="1000" dirty="0">
              <a:solidFill>
                <a:schemeClr val="bg1"/>
              </a:solidFill>
              <a:latin typeface="Canela Text Regular No 2" pitchFamily="50" charset="0"/>
            </a:endParaRPr>
          </a:p>
          <a:p>
            <a:pPr>
              <a:spcAft>
                <a:spcPts val="600"/>
              </a:spcAft>
            </a:pPr>
            <a:endParaRPr lang="en-GB" sz="1000" dirty="0">
              <a:solidFill>
                <a:schemeClr val="bg1"/>
              </a:solidFill>
              <a:latin typeface="Canela Text Regular No 2" pitchFamily="50" charset="0"/>
            </a:endParaRPr>
          </a:p>
          <a:p>
            <a:pPr>
              <a:spcAft>
                <a:spcPts val="600"/>
              </a:spcAft>
            </a:pPr>
            <a:endParaRPr lang="en-GB" sz="1000" dirty="0">
              <a:solidFill>
                <a:schemeClr val="bg1"/>
              </a:solidFill>
              <a:latin typeface="Canela Text Regular No 2" pitchFamily="50" charset="0"/>
            </a:endParaRPr>
          </a:p>
          <a:p>
            <a:pPr>
              <a:spcAft>
                <a:spcPts val="600"/>
              </a:spcAft>
            </a:pPr>
            <a:endParaRPr lang="en-GB" sz="1000" dirty="0">
              <a:solidFill>
                <a:schemeClr val="bg1"/>
              </a:solidFill>
              <a:latin typeface="Canela Text Regular No 2" pitchFamily="50" charset="0"/>
            </a:endParaRPr>
          </a:p>
          <a:p>
            <a:pPr>
              <a:spcAft>
                <a:spcPts val="600"/>
              </a:spcAft>
            </a:pPr>
            <a:endParaRPr lang="en-GB"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400" b="1" dirty="0">
              <a:solidFill>
                <a:schemeClr val="bg1"/>
              </a:solidFill>
              <a:latin typeface="Lato" panose="020F0502020204030203" pitchFamily="34" charset="0"/>
            </a:endParaRPr>
          </a:p>
          <a:p>
            <a:pPr>
              <a:spcAft>
                <a:spcPts val="600"/>
              </a:spcAft>
            </a:pPr>
            <a:endParaRPr lang="ca-ES" sz="1400" b="1" dirty="0">
              <a:solidFill>
                <a:schemeClr val="bg1"/>
              </a:solidFill>
              <a:latin typeface="Lato" panose="020F0502020204030203" pitchFamily="34" charset="0"/>
            </a:endParaRPr>
          </a:p>
          <a:p>
            <a:pPr>
              <a:spcAft>
                <a:spcPts val="600"/>
              </a:spcAft>
            </a:pPr>
            <a:endParaRPr lang="ca-ES" sz="800" b="1" dirty="0">
              <a:solidFill>
                <a:schemeClr val="bg1"/>
              </a:solidFill>
              <a:latin typeface="Lato" panose="020F0502020204030203" pitchFamily="34" charset="0"/>
            </a:endParaRPr>
          </a:p>
          <a:p>
            <a:pPr>
              <a:spcAft>
                <a:spcPts val="600"/>
              </a:spcAft>
            </a:pPr>
            <a:endParaRPr lang="ca-ES" sz="800" b="1" dirty="0">
              <a:solidFill>
                <a:schemeClr val="bg1"/>
              </a:solidFill>
              <a:latin typeface="GT America" panose="00000500000000000000" pitchFamily="50" charset="0"/>
            </a:endParaRPr>
          </a:p>
          <a:p>
            <a:pPr>
              <a:spcAft>
                <a:spcPts val="600"/>
              </a:spcAft>
            </a:pPr>
            <a:endParaRPr lang="ca-ES" sz="800" b="1" dirty="0">
              <a:solidFill>
                <a:schemeClr val="bg1"/>
              </a:solidFill>
              <a:latin typeface="GT America" panose="00000500000000000000" pitchFamily="50" charset="0"/>
            </a:endParaRPr>
          </a:p>
          <a:p>
            <a:pPr>
              <a:spcAft>
                <a:spcPts val="600"/>
              </a:spcAft>
            </a:pPr>
            <a:endParaRPr lang="ca-ES" sz="800" b="1" dirty="0">
              <a:solidFill>
                <a:schemeClr val="bg1"/>
              </a:solidFill>
              <a:latin typeface="GT America" panose="00000500000000000000" pitchFamily="50" charset="0"/>
            </a:endParaRPr>
          </a:p>
          <a:p>
            <a:pPr>
              <a:spcAft>
                <a:spcPts val="600"/>
              </a:spcAft>
            </a:pPr>
            <a:endParaRPr lang="ca-ES" sz="800" b="1" dirty="0">
              <a:solidFill>
                <a:schemeClr val="bg1"/>
              </a:solidFill>
              <a:latin typeface="GT America" panose="00000500000000000000" pitchFamily="50" charset="0"/>
            </a:endParaRPr>
          </a:p>
          <a:p>
            <a:pPr>
              <a:spcAft>
                <a:spcPts val="600"/>
              </a:spcAft>
            </a:pPr>
            <a:endParaRPr lang="ca-ES" sz="800" b="1" dirty="0">
              <a:solidFill>
                <a:schemeClr val="bg1"/>
              </a:solidFill>
              <a:latin typeface="GT America" panose="00000500000000000000" pitchFamily="50" charset="0"/>
            </a:endParaRPr>
          </a:p>
          <a:p>
            <a:pPr marL="185738" indent="-185738">
              <a:buAutoNum type="arabicPlain"/>
            </a:pPr>
            <a:r>
              <a:rPr lang="en-GB" sz="800" dirty="0">
                <a:solidFill>
                  <a:schemeClr val="bg1"/>
                </a:solidFill>
                <a:latin typeface="GT America" panose="00000500000000000000" pitchFamily="50" charset="0"/>
              </a:rPr>
              <a:t>In the pilot phase, we will consider the cost of living + minimum costs for communicating the phase. For this phase, we are expecting significant self-financing from the initiators.</a:t>
            </a:r>
          </a:p>
          <a:p>
            <a:pPr marL="228600" indent="-228600">
              <a:buFont typeface="Wingdings" pitchFamily="2" charset="2"/>
              <a:buAutoNum type="arabicPlain" startAt="2"/>
            </a:pPr>
            <a:r>
              <a:rPr lang="en-GB" sz="800" dirty="0">
                <a:solidFill>
                  <a:schemeClr val="bg1"/>
                </a:solidFill>
                <a:latin typeface="GT America" panose="00000500000000000000" pitchFamily="50" charset="0"/>
              </a:rPr>
              <a:t>In both phases we will attempt to negotiate that the website, brand, communication, eCommerce, etc. be paid using a flat rate to minimize initial investments and to make as effective a use of funds as possible.</a:t>
            </a:r>
          </a:p>
          <a:p>
            <a:pPr marL="228600" indent="-228600">
              <a:buFont typeface="Wingdings" pitchFamily="2" charset="2"/>
              <a:buAutoNum type="arabicPlain" startAt="2"/>
            </a:pPr>
            <a:r>
              <a:rPr lang="en-GB" sz="800" dirty="0">
                <a:solidFill>
                  <a:schemeClr val="bg1"/>
                </a:solidFill>
                <a:latin typeface="GT America" panose="00000500000000000000" pitchFamily="50" charset="0"/>
              </a:rPr>
              <a:t>Additional offers will be included in the continuity phase.</a:t>
            </a:r>
            <a:r>
              <a:rPr lang="en-GB" sz="800" b="1" dirty="0">
                <a:solidFill>
                  <a:schemeClr val="bg1"/>
                </a:solidFill>
                <a:latin typeface="GT America" panose="00000500000000000000" pitchFamily="50" charset="0"/>
              </a:rPr>
              <a:t/>
            </a:r>
            <a:br>
              <a:rPr lang="en-GB" sz="800" b="1" dirty="0">
                <a:solidFill>
                  <a:schemeClr val="bg1"/>
                </a:solidFill>
                <a:latin typeface="GT America" panose="00000500000000000000" pitchFamily="50" charset="0"/>
              </a:rPr>
            </a:br>
            <a:endParaRPr lang="en-GB" sz="800" dirty="0">
              <a:solidFill>
                <a:schemeClr val="bg1"/>
              </a:solidFill>
              <a:latin typeface="GT America" panose="00000500000000000000" pitchFamily="50" charset="0"/>
            </a:endParaRPr>
          </a:p>
        </p:txBody>
      </p:sp>
      <p:sp>
        <p:nvSpPr>
          <p:cNvPr id="17" name="Rectángulo 16">
            <a:extLst>
              <a:ext uri="{FF2B5EF4-FFF2-40B4-BE49-F238E27FC236}">
                <a16:creationId xmlns:a16="http://schemas.microsoft.com/office/drawing/2014/main" xmlns="" id="{AD6FE605-9232-5D40-908A-EEDE4775F2DF}"/>
              </a:ext>
            </a:extLst>
          </p:cNvPr>
          <p:cNvSpPr/>
          <p:nvPr/>
        </p:nvSpPr>
        <p:spPr>
          <a:xfrm>
            <a:off x="5016095" y="968376"/>
            <a:ext cx="4262375" cy="5291354"/>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Revenue model</a:t>
            </a:r>
            <a:r>
              <a:rPr lang="en-GB" sz="3200" b="1" dirty="0">
                <a:solidFill>
                  <a:schemeClr val="bg1"/>
                </a:solidFill>
                <a:latin typeface="Canela Text Regular No 2" pitchFamily="50" charset="0"/>
              </a:rPr>
              <a:t/>
            </a:r>
            <a:br>
              <a:rPr lang="en-GB" sz="3200" b="1" dirty="0">
                <a:solidFill>
                  <a:schemeClr val="bg1"/>
                </a:solidFill>
                <a:latin typeface="Canela Text Regular No 2" pitchFamily="50" charset="0"/>
              </a:rPr>
            </a:br>
            <a:r>
              <a:rPr lang="en-GB" sz="1000" dirty="0">
                <a:solidFill>
                  <a:schemeClr val="bg1"/>
                </a:solidFill>
                <a:latin typeface="Canela Text Regular No 2" pitchFamily="50" charset="0"/>
              </a:rPr>
              <a:t>(market sizing and fees for services)</a:t>
            </a:r>
            <a:br>
              <a:rPr lang="en-GB" sz="1000" dirty="0">
                <a:solidFill>
                  <a:schemeClr val="bg1"/>
                </a:solidFill>
                <a:latin typeface="Canela Text Regular No 2" pitchFamily="50" charset="0"/>
              </a:rPr>
            </a:br>
            <a:endParaRPr lang="en-GB"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850" dirty="0">
              <a:solidFill>
                <a:schemeClr val="bg1"/>
              </a:solidFill>
              <a:latin typeface="GT America" panose="00000500000000000000" pitchFamily="50" charset="0"/>
            </a:endParaRPr>
          </a:p>
          <a:p>
            <a:pPr marL="185738" indent="-185738">
              <a:buAutoNum type="arabicPlain"/>
            </a:pPr>
            <a:r>
              <a:rPr lang="ca-ES" sz="800" dirty="0">
                <a:solidFill>
                  <a:schemeClr val="bg1"/>
                </a:solidFill>
                <a:latin typeface="GT America" panose="00000500000000000000" pitchFamily="50" charset="0"/>
              </a:rPr>
              <a:t> </a:t>
            </a:r>
            <a:r>
              <a:rPr lang="en-GB" sz="800" dirty="0" err="1">
                <a:solidFill>
                  <a:schemeClr val="bg1"/>
                </a:solidFill>
                <a:latin typeface="GT America" panose="00000500000000000000" pitchFamily="50" charset="0"/>
              </a:rPr>
              <a:t>Idescat</a:t>
            </a:r>
            <a:r>
              <a:rPr lang="en-GB" sz="800" dirty="0">
                <a:solidFill>
                  <a:schemeClr val="bg1"/>
                </a:solidFill>
                <a:latin typeface="GT America" panose="00000500000000000000" pitchFamily="50" charset="0"/>
              </a:rPr>
              <a:t> – Statistical Institute of Catalonia – Government of Catalonia</a:t>
            </a: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a:p>
            <a:pPr>
              <a:spcAft>
                <a:spcPts val="600"/>
              </a:spcAft>
            </a:pPr>
            <a:endParaRPr lang="ca-ES" sz="1400" b="1" dirty="0">
              <a:solidFill>
                <a:schemeClr val="bg1"/>
              </a:solidFill>
              <a:latin typeface="Lato" panose="020F0502020204030203" pitchFamily="34" charset="0"/>
            </a:endParaRPr>
          </a:p>
          <a:p>
            <a:pPr>
              <a:spcAft>
                <a:spcPts val="600"/>
              </a:spcAft>
            </a:pPr>
            <a:endParaRPr lang="ca-ES" sz="1400" b="1" dirty="0">
              <a:solidFill>
                <a:schemeClr val="bg1"/>
              </a:solidFill>
              <a:latin typeface="Lato" panose="020F0502020204030203" pitchFamily="34" charset="0"/>
            </a:endParaRPr>
          </a:p>
          <a:p>
            <a:pPr>
              <a:spcAft>
                <a:spcPts val="600"/>
              </a:spcAft>
            </a:pPr>
            <a:endParaRPr lang="ca-ES" sz="1400" b="1" dirty="0">
              <a:solidFill>
                <a:schemeClr val="bg1"/>
              </a:solidFill>
              <a:latin typeface="Lato" panose="020F0502020204030203" pitchFamily="34" charset="0"/>
            </a:endParaRPr>
          </a:p>
          <a:p>
            <a:pPr>
              <a:spcAft>
                <a:spcPts val="600"/>
              </a:spcAft>
            </a:pPr>
            <a:endParaRPr lang="ca-ES" sz="1400" b="1" dirty="0">
              <a:solidFill>
                <a:schemeClr val="bg1"/>
              </a:solidFill>
              <a:latin typeface="Lato" panose="020F0502020204030203" pitchFamily="34" charset="0"/>
            </a:endParaRPr>
          </a:p>
        </p:txBody>
      </p:sp>
      <p:pic>
        <p:nvPicPr>
          <p:cNvPr id="10" name="Imagen 9">
            <a:extLst>
              <a:ext uri="{FF2B5EF4-FFF2-40B4-BE49-F238E27FC236}">
                <a16:creationId xmlns:a16="http://schemas.microsoft.com/office/drawing/2014/main" xmlns="" id="{B8CCD983-0FF5-5444-8DBA-40B4BB3C948C}"/>
              </a:ext>
            </a:extLst>
          </p:cNvPr>
          <p:cNvPicPr>
            <a:picLocks noChangeAspect="1"/>
          </p:cNvPicPr>
          <p:nvPr/>
        </p:nvPicPr>
        <p:blipFill>
          <a:blip r:embed="rId2"/>
          <a:stretch>
            <a:fillRect/>
          </a:stretch>
        </p:blipFill>
        <p:spPr>
          <a:xfrm>
            <a:off x="813921" y="1724959"/>
            <a:ext cx="3898900" cy="2413000"/>
          </a:xfrm>
          <a:prstGeom prst="rect">
            <a:avLst/>
          </a:prstGeom>
        </p:spPr>
      </p:pic>
      <p:pic>
        <p:nvPicPr>
          <p:cNvPr id="15" name="Imagen 14">
            <a:extLst>
              <a:ext uri="{FF2B5EF4-FFF2-40B4-BE49-F238E27FC236}">
                <a16:creationId xmlns:a16="http://schemas.microsoft.com/office/drawing/2014/main" xmlns="" id="{77B3CEDA-DA95-A141-B41D-44EDB3BD7D74}"/>
              </a:ext>
            </a:extLst>
          </p:cNvPr>
          <p:cNvPicPr>
            <a:picLocks noChangeAspect="1"/>
          </p:cNvPicPr>
          <p:nvPr/>
        </p:nvPicPr>
        <p:blipFill>
          <a:blip r:embed="rId3"/>
          <a:stretch>
            <a:fillRect/>
          </a:stretch>
        </p:blipFill>
        <p:spPr>
          <a:xfrm>
            <a:off x="5217459" y="1724959"/>
            <a:ext cx="3847726" cy="3148139"/>
          </a:xfrm>
          <a:prstGeom prst="rect">
            <a:avLst/>
          </a:prstGeom>
        </p:spPr>
      </p:pic>
      <p:sp>
        <p:nvSpPr>
          <p:cNvPr id="7" name="Rectangle 5">
            <a:extLst>
              <a:ext uri="{FF2B5EF4-FFF2-40B4-BE49-F238E27FC236}">
                <a16:creationId xmlns:a16="http://schemas.microsoft.com/office/drawing/2014/main" xmlns="" id="{75CA97DC-B943-9048-B31C-E037CE5E200D}"/>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xmlns="" id="{567AC36D-B52C-D947-9B20-8E5FE3D27E8C}"/>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Rectangle 7">
            <a:extLst>
              <a:ext uri="{FF2B5EF4-FFF2-40B4-BE49-F238E27FC236}">
                <a16:creationId xmlns:a16="http://schemas.microsoft.com/office/drawing/2014/main" xmlns="" id="{A5AEB0DC-194A-1340-BDF6-2722AFC71FFE}"/>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xmlns="" id="{65CDE1F8-D8ED-B64D-99C1-FC44A42A8E90}"/>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xmlns="" id="{101DF474-34C4-BB48-B6B2-7CEE1975BFFE}"/>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10">
            <a:extLst>
              <a:ext uri="{FF2B5EF4-FFF2-40B4-BE49-F238E27FC236}">
                <a16:creationId xmlns:a16="http://schemas.microsoft.com/office/drawing/2014/main" xmlns="" id="{D7578505-BC68-1941-BB31-D612315F6BCB}"/>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xmlns="" id="{C7232C8B-DB3A-2945-8094-BCFAE16C9C14}"/>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Rectangle 12">
            <a:extLst>
              <a:ext uri="{FF2B5EF4-FFF2-40B4-BE49-F238E27FC236}">
                <a16:creationId xmlns:a16="http://schemas.microsoft.com/office/drawing/2014/main" xmlns="" id="{14EACB7D-5378-5840-9A31-F649A110E320}"/>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Line 13">
            <a:extLst>
              <a:ext uri="{FF2B5EF4-FFF2-40B4-BE49-F238E27FC236}">
                <a16:creationId xmlns:a16="http://schemas.microsoft.com/office/drawing/2014/main" xmlns="" id="{D0EBF509-42AC-914B-82BD-A75AED209CB8}"/>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Line 14">
            <a:extLst>
              <a:ext uri="{FF2B5EF4-FFF2-40B4-BE49-F238E27FC236}">
                <a16:creationId xmlns:a16="http://schemas.microsoft.com/office/drawing/2014/main" xmlns="" id="{D867E3B6-E748-9B42-9CC3-50A2626CCBC6}"/>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5">
            <a:extLst>
              <a:ext uri="{FF2B5EF4-FFF2-40B4-BE49-F238E27FC236}">
                <a16:creationId xmlns:a16="http://schemas.microsoft.com/office/drawing/2014/main" xmlns="" id="{D4B4D069-6F37-3B4C-95B3-DD910AA9EA64}"/>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293692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ángulo 9"/>
          <p:cNvSpPr/>
          <p:nvPr/>
        </p:nvSpPr>
        <p:spPr>
          <a:xfrm>
            <a:off x="776288" y="1457215"/>
            <a:ext cx="1824038" cy="1154162"/>
          </a:xfrm>
          <a:prstGeom prst="rect">
            <a:avLst/>
          </a:prstGeom>
        </p:spPr>
        <p:txBody>
          <a:bodyPr wrap="square" lIns="0" tIns="0" rIns="0" bIns="0">
            <a:spAutoFit/>
          </a:bodyPr>
          <a:lstStyle/>
          <a:p>
            <a:pPr>
              <a:spcAft>
                <a:spcPts val="600"/>
              </a:spcAft>
            </a:pPr>
            <a:r>
              <a:rPr lang="ca-ES" sz="1000" dirty="0">
                <a:solidFill>
                  <a:schemeClr val="bg1"/>
                </a:solidFill>
                <a:latin typeface="Lato" panose="020F0502020204030203" pitchFamily="34" charset="0"/>
              </a:rPr>
              <a:t>Escenari de punt d’equilibri en les següents condicions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Quota de socis, de gent gran i associacions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Preu “unitat” considerat 110 €</a:t>
            </a:r>
          </a:p>
          <a:p>
            <a:pPr marL="573608" lvl="1" indent="-171450">
              <a:buFont typeface="Arial" panose="020B0604020202020204" pitchFamily="34" charset="0"/>
              <a:buChar char="•"/>
            </a:pPr>
            <a:r>
              <a:rPr lang="ca-ES" sz="1000" dirty="0">
                <a:solidFill>
                  <a:schemeClr val="bg1"/>
                </a:solidFill>
                <a:latin typeface="Lato" panose="020F0502020204030203" pitchFamily="34" charset="0"/>
              </a:rPr>
              <a:t>10 socis usuaris</a:t>
            </a:r>
          </a:p>
          <a:p>
            <a:pPr marL="573608" lvl="1" indent="-171450">
              <a:buFont typeface="Arial" panose="020B0604020202020204" pitchFamily="34" charset="0"/>
              <a:buChar char="•"/>
            </a:pPr>
            <a:r>
              <a:rPr lang="ca-ES" sz="1000" dirty="0">
                <a:solidFill>
                  <a:schemeClr val="bg1"/>
                </a:solidFill>
                <a:latin typeface="Lato" panose="020F0502020204030203" pitchFamily="34" charset="0"/>
              </a:rPr>
              <a:t>1 soci associació</a:t>
            </a:r>
          </a:p>
        </p:txBody>
      </p:sp>
      <p:pic>
        <p:nvPicPr>
          <p:cNvPr id="7" name="Imagen 6">
            <a:extLst>
              <a:ext uri="{FF2B5EF4-FFF2-40B4-BE49-F238E27FC236}">
                <a16:creationId xmlns:a16="http://schemas.microsoft.com/office/drawing/2014/main" xmlns="" id="{41108693-EE45-A44F-A808-1D15726B46AF}"/>
              </a:ext>
            </a:extLst>
          </p:cNvPr>
          <p:cNvPicPr>
            <a:picLocks noChangeAspect="1"/>
          </p:cNvPicPr>
          <p:nvPr/>
        </p:nvPicPr>
        <p:blipFill>
          <a:blip r:embed="rId3"/>
          <a:stretch>
            <a:fillRect/>
          </a:stretch>
        </p:blipFill>
        <p:spPr>
          <a:xfrm>
            <a:off x="3708869" y="968189"/>
            <a:ext cx="5805232" cy="3461760"/>
          </a:xfrm>
          <a:prstGeom prst="rect">
            <a:avLst/>
          </a:prstGeom>
        </p:spPr>
      </p:pic>
      <p:sp>
        <p:nvSpPr>
          <p:cNvPr id="24" name="Rectángulo 23">
            <a:extLst>
              <a:ext uri="{FF2B5EF4-FFF2-40B4-BE49-F238E27FC236}">
                <a16:creationId xmlns:a16="http://schemas.microsoft.com/office/drawing/2014/main" xmlns="" id="{AD6FE605-9232-5D40-908A-EEDE4775F2DF}"/>
              </a:ext>
            </a:extLst>
          </p:cNvPr>
          <p:cNvSpPr/>
          <p:nvPr/>
        </p:nvSpPr>
        <p:spPr>
          <a:xfrm>
            <a:off x="498073" y="968189"/>
            <a:ext cx="3069880" cy="5065058"/>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rtlCol="0" anchor="t" anchorCtr="0"/>
          <a:lstStyle/>
          <a:p>
            <a:pPr>
              <a:spcAft>
                <a:spcPts val="600"/>
              </a:spcAft>
            </a:pPr>
            <a:r>
              <a:rPr lang="en-GB" sz="1400" dirty="0">
                <a:solidFill>
                  <a:schemeClr val="bg1"/>
                </a:solidFill>
                <a:latin typeface="Canela Text Regular No 2" pitchFamily="50" charset="0"/>
              </a:rPr>
              <a:t>Point of balance (monthly)</a:t>
            </a:r>
            <a:r>
              <a:rPr lang="en-GB" sz="3200" b="1" dirty="0">
                <a:solidFill>
                  <a:schemeClr val="bg1"/>
                </a:solidFill>
                <a:latin typeface="Lato" panose="020F0502020204030203" pitchFamily="34" charset="0"/>
              </a:rPr>
              <a:t/>
            </a:r>
            <a:br>
              <a:rPr lang="en-GB" sz="3200" b="1" dirty="0">
                <a:solidFill>
                  <a:schemeClr val="bg1"/>
                </a:solidFill>
                <a:latin typeface="Lato" panose="020F0502020204030203" pitchFamily="34" charset="0"/>
              </a:rPr>
            </a:br>
            <a:endParaRPr lang="en-GB" sz="1000" dirty="0">
              <a:solidFill>
                <a:schemeClr val="bg1"/>
              </a:solidFill>
              <a:latin typeface="GT America" panose="00000500000000000000" pitchFamily="50" charset="0"/>
            </a:endParaRPr>
          </a:p>
          <a:p>
            <a:pPr>
              <a:spcAft>
                <a:spcPts val="600"/>
              </a:spcAft>
            </a:pPr>
            <a:r>
              <a:rPr lang="en-GB" sz="1000" dirty="0">
                <a:solidFill>
                  <a:schemeClr val="bg1"/>
                </a:solidFill>
                <a:latin typeface="GT America" panose="00000500000000000000" pitchFamily="50" charset="0"/>
              </a:rPr>
              <a:t>Scenario for the point of balance under the following conditions:</a:t>
            </a:r>
          </a:p>
          <a:p>
            <a:pPr marL="171450" indent="-171450">
              <a:buFont typeface="Arial" panose="020B0604020202020204" pitchFamily="34" charset="0"/>
              <a:buChar char="•"/>
            </a:pPr>
            <a:r>
              <a:rPr lang="en-GB" sz="1000" dirty="0">
                <a:solidFill>
                  <a:schemeClr val="bg1"/>
                </a:solidFill>
                <a:latin typeface="GT America" panose="00000500000000000000" pitchFamily="50" charset="0"/>
              </a:rPr>
              <a:t>Membership fees from the elderly and associations.</a:t>
            </a:r>
          </a:p>
          <a:p>
            <a:pPr marL="171450" indent="-171450">
              <a:buFont typeface="Arial" panose="020B0604020202020204" pitchFamily="34" charset="0"/>
              <a:buChar char="•"/>
            </a:pPr>
            <a:r>
              <a:rPr lang="en-GB" sz="1000" dirty="0">
                <a:solidFill>
                  <a:schemeClr val="bg1"/>
                </a:solidFill>
                <a:latin typeface="GT America" panose="00000500000000000000" pitchFamily="50" charset="0"/>
              </a:rPr>
              <a:t>Planned unit fee: €110</a:t>
            </a:r>
          </a:p>
          <a:p>
            <a:pPr marL="573608" lvl="1" indent="-171450">
              <a:buFont typeface="Arial" panose="020B0604020202020204" pitchFamily="34" charset="0"/>
              <a:buChar char="•"/>
            </a:pPr>
            <a:r>
              <a:rPr lang="en-GB" sz="1000" dirty="0">
                <a:solidFill>
                  <a:schemeClr val="bg1"/>
                </a:solidFill>
                <a:latin typeface="GT America" panose="00000500000000000000" pitchFamily="50" charset="0"/>
              </a:rPr>
              <a:t>10 user members</a:t>
            </a:r>
          </a:p>
          <a:p>
            <a:pPr marL="573608" lvl="1" indent="-171450">
              <a:buFont typeface="Arial" panose="020B0604020202020204" pitchFamily="34" charset="0"/>
              <a:buChar char="•"/>
            </a:pPr>
            <a:r>
              <a:rPr lang="en-GB" sz="1000" dirty="0">
                <a:solidFill>
                  <a:schemeClr val="bg1"/>
                </a:solidFill>
                <a:latin typeface="GT America" panose="00000500000000000000" pitchFamily="50" charset="0"/>
              </a:rPr>
              <a:t>1 association partner</a:t>
            </a:r>
          </a:p>
          <a:p>
            <a:pPr>
              <a:spcAft>
                <a:spcPts val="600"/>
              </a:spcAft>
            </a:pPr>
            <a:endParaRPr lang="en-GB" sz="800" dirty="0">
              <a:solidFill>
                <a:schemeClr val="bg1"/>
              </a:solidFill>
              <a:latin typeface="GT America" panose="00000500000000000000" pitchFamily="50" charset="0"/>
            </a:endParaRPr>
          </a:p>
          <a:p>
            <a:pPr>
              <a:spcAft>
                <a:spcPts val="1200"/>
              </a:spcAft>
            </a:pPr>
            <a:r>
              <a:rPr lang="en-GB" sz="800" dirty="0">
                <a:solidFill>
                  <a:schemeClr val="bg1"/>
                </a:solidFill>
                <a:latin typeface="GT America" panose="00000500000000000000" pitchFamily="50" charset="0"/>
              </a:rPr>
              <a:t>We will calculate the </a:t>
            </a:r>
            <a:r>
              <a:rPr lang="en-GB" sz="800" b="1" dirty="0">
                <a:solidFill>
                  <a:schemeClr val="bg1"/>
                </a:solidFill>
                <a:latin typeface="GT America" panose="00000500000000000000" pitchFamily="50" charset="0"/>
              </a:rPr>
              <a:t>point of balance </a:t>
            </a:r>
            <a:r>
              <a:rPr lang="en-GB" sz="800" dirty="0">
                <a:solidFill>
                  <a:schemeClr val="bg1"/>
                </a:solidFill>
                <a:latin typeface="GT America" panose="00000500000000000000" pitchFamily="50" charset="0"/>
              </a:rPr>
              <a:t>to determine how many product or service units need to be sold in order to cover costs and see if this volume of units is feasible with the resources at our disposal. The </a:t>
            </a:r>
            <a:r>
              <a:rPr lang="en-GB" sz="800" b="1" dirty="0">
                <a:solidFill>
                  <a:schemeClr val="bg1"/>
                </a:solidFill>
                <a:latin typeface="GT America" panose="00000500000000000000" pitchFamily="50" charset="0"/>
              </a:rPr>
              <a:t>formula </a:t>
            </a:r>
            <a:r>
              <a:rPr lang="en-GB" sz="800" dirty="0">
                <a:solidFill>
                  <a:schemeClr val="bg1"/>
                </a:solidFill>
                <a:latin typeface="GT America" panose="00000500000000000000" pitchFamily="50" charset="0"/>
              </a:rPr>
              <a:t>for calculating the point of balance is:</a:t>
            </a:r>
          </a:p>
          <a:p>
            <a:pPr>
              <a:spcAft>
                <a:spcPts val="1200"/>
              </a:spcAft>
            </a:pPr>
            <a:r>
              <a:rPr lang="en-GB" sz="800" dirty="0">
                <a:solidFill>
                  <a:schemeClr val="bg1"/>
                </a:solidFill>
                <a:latin typeface="GT America" panose="00000500000000000000" pitchFamily="50" charset="0"/>
              </a:rPr>
              <a:t>PE = CF / (</a:t>
            </a:r>
            <a:r>
              <a:rPr lang="en-GB" sz="800" dirty="0" err="1">
                <a:solidFill>
                  <a:schemeClr val="bg1"/>
                </a:solidFill>
                <a:latin typeface="GT America" panose="00000500000000000000" pitchFamily="50" charset="0"/>
              </a:rPr>
              <a:t>PVunit</a:t>
            </a:r>
            <a:r>
              <a:rPr lang="en-GB" sz="800" dirty="0">
                <a:solidFill>
                  <a:schemeClr val="bg1"/>
                </a:solidFill>
                <a:latin typeface="GT America" panose="00000500000000000000" pitchFamily="50" charset="0"/>
              </a:rPr>
              <a:t> - </a:t>
            </a:r>
            <a:r>
              <a:rPr lang="en-GB" sz="800" dirty="0" err="1">
                <a:solidFill>
                  <a:schemeClr val="bg1"/>
                </a:solidFill>
                <a:latin typeface="GT America" panose="00000500000000000000" pitchFamily="50" charset="0"/>
              </a:rPr>
              <a:t>CVunit</a:t>
            </a:r>
            <a:r>
              <a:rPr lang="en-GB" sz="800" dirty="0">
                <a:solidFill>
                  <a:schemeClr val="bg1"/>
                </a:solidFill>
                <a:latin typeface="GT America" panose="00000500000000000000" pitchFamily="50" charset="0"/>
              </a:rPr>
              <a:t>)</a:t>
            </a:r>
          </a:p>
          <a:p>
            <a:pPr>
              <a:spcAft>
                <a:spcPts val="600"/>
              </a:spcAft>
            </a:pPr>
            <a:endParaRPr lang="en-GB" sz="1000" dirty="0">
              <a:solidFill>
                <a:schemeClr val="bg1"/>
              </a:solidFill>
              <a:latin typeface="Canela Text Regular No 2" pitchFamily="50" charset="0"/>
            </a:endParaRPr>
          </a:p>
          <a:p>
            <a:pPr>
              <a:spcAft>
                <a:spcPts val="600"/>
              </a:spcAft>
            </a:pPr>
            <a:endParaRPr lang="ca-ES" sz="1000" dirty="0">
              <a:solidFill>
                <a:schemeClr val="bg1"/>
              </a:solidFill>
              <a:latin typeface="Canela Text Regular No 2" pitchFamily="50" charset="0"/>
            </a:endParaRPr>
          </a:p>
        </p:txBody>
      </p:sp>
      <p:grpSp>
        <p:nvGrpSpPr>
          <p:cNvPr id="25" name="Grupo 24">
            <a:extLst>
              <a:ext uri="{FF2B5EF4-FFF2-40B4-BE49-F238E27FC236}">
                <a16:creationId xmlns:a16="http://schemas.microsoft.com/office/drawing/2014/main" xmlns="" id="{AF273EEA-1473-0747-98E9-B3B94852DE00}"/>
              </a:ext>
            </a:extLst>
          </p:cNvPr>
          <p:cNvGrpSpPr/>
          <p:nvPr/>
        </p:nvGrpSpPr>
        <p:grpSpPr>
          <a:xfrm>
            <a:off x="640564" y="4816752"/>
            <a:ext cx="1767282" cy="553759"/>
            <a:chOff x="6549730" y="3294335"/>
            <a:chExt cx="1767282" cy="553759"/>
          </a:xfrm>
        </p:grpSpPr>
        <p:cxnSp>
          <p:nvCxnSpPr>
            <p:cNvPr id="26" name="Conector recto 25">
              <a:extLst>
                <a:ext uri="{FF2B5EF4-FFF2-40B4-BE49-F238E27FC236}">
                  <a16:creationId xmlns:a16="http://schemas.microsoft.com/office/drawing/2014/main" xmlns="" id="{0A7AA258-F6B7-CA4D-8EAC-EB9A8693C880}"/>
                </a:ext>
              </a:extLst>
            </p:cNvPr>
            <p:cNvCxnSpPr/>
            <p:nvPr/>
          </p:nvCxnSpPr>
          <p:spPr>
            <a:xfrm>
              <a:off x="6567069" y="3355891"/>
              <a:ext cx="289775"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xmlns="" id="{35B1A5BB-A448-3B4A-B3AC-0E9AE84533DE}"/>
                </a:ext>
              </a:extLst>
            </p:cNvPr>
            <p:cNvSpPr/>
            <p:nvPr/>
          </p:nvSpPr>
          <p:spPr>
            <a:xfrm>
              <a:off x="7091728" y="3294335"/>
              <a:ext cx="505745" cy="123111"/>
            </a:xfrm>
            <a:prstGeom prst="rect">
              <a:avLst/>
            </a:prstGeom>
          </p:spPr>
          <p:txBody>
            <a:bodyPr wrap="square" lIns="0" tIns="0" rIns="0" bIns="0">
              <a:spAutoFit/>
            </a:bodyPr>
            <a:lstStyle/>
            <a:p>
              <a:pPr>
                <a:spcAft>
                  <a:spcPts val="1200"/>
                </a:spcAft>
              </a:pPr>
              <a:r>
                <a:rPr lang="ca-ES" sz="800" dirty="0">
                  <a:solidFill>
                    <a:schemeClr val="bg1">
                      <a:lumMod val="95000"/>
                    </a:schemeClr>
                  </a:solidFill>
                  <a:latin typeface="Lato" panose="020F0502020204030203" pitchFamily="34" charset="0"/>
                </a:rPr>
                <a:t>Expenses</a:t>
              </a:r>
            </a:p>
          </p:txBody>
        </p:sp>
        <p:cxnSp>
          <p:nvCxnSpPr>
            <p:cNvPr id="28" name="Conector recto 27">
              <a:extLst>
                <a:ext uri="{FF2B5EF4-FFF2-40B4-BE49-F238E27FC236}">
                  <a16:creationId xmlns:a16="http://schemas.microsoft.com/office/drawing/2014/main" xmlns="" id="{C3BD4D95-A45F-9E4F-8D4A-8B6CD7936146}"/>
                </a:ext>
              </a:extLst>
            </p:cNvPr>
            <p:cNvCxnSpPr/>
            <p:nvPr/>
          </p:nvCxnSpPr>
          <p:spPr>
            <a:xfrm>
              <a:off x="6549730" y="3777574"/>
              <a:ext cx="2897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xmlns="" id="{CABC5274-BABC-B642-8BD6-E002A6506830}"/>
                </a:ext>
              </a:extLst>
            </p:cNvPr>
            <p:cNvSpPr/>
            <p:nvPr/>
          </p:nvSpPr>
          <p:spPr>
            <a:xfrm>
              <a:off x="7091728" y="3724983"/>
              <a:ext cx="1225284" cy="123111"/>
            </a:xfrm>
            <a:prstGeom prst="rect">
              <a:avLst/>
            </a:prstGeom>
          </p:spPr>
          <p:txBody>
            <a:bodyPr wrap="square" lIns="0" tIns="0" rIns="0" bIns="0">
              <a:spAutoFit/>
            </a:bodyPr>
            <a:lstStyle/>
            <a:p>
              <a:pPr>
                <a:spcAft>
                  <a:spcPts val="1200"/>
                </a:spcAft>
              </a:pPr>
              <a:r>
                <a:rPr lang="en-GB" sz="800" dirty="0">
                  <a:solidFill>
                    <a:schemeClr val="bg1">
                      <a:lumMod val="95000"/>
                    </a:schemeClr>
                  </a:solidFill>
                  <a:latin typeface="GT America" panose="00000500000000000000" pitchFamily="50" charset="0"/>
                </a:rPr>
                <a:t>Revenue from sales</a:t>
              </a:r>
            </a:p>
          </p:txBody>
        </p:sp>
      </p:grpSp>
      <p:cxnSp>
        <p:nvCxnSpPr>
          <p:cNvPr id="30" name="Conector recto 29">
            <a:extLst>
              <a:ext uri="{FF2B5EF4-FFF2-40B4-BE49-F238E27FC236}">
                <a16:creationId xmlns:a16="http://schemas.microsoft.com/office/drawing/2014/main" xmlns="" id="{39AA65F3-1972-354E-B91B-5A829C1A4806}"/>
              </a:ext>
            </a:extLst>
          </p:cNvPr>
          <p:cNvCxnSpPr>
            <a:cxnSpLocks/>
          </p:cNvCxnSpPr>
          <p:nvPr/>
        </p:nvCxnSpPr>
        <p:spPr>
          <a:xfrm>
            <a:off x="657903" y="5707841"/>
            <a:ext cx="35281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xmlns="" id="{73D31344-7A2D-9B46-AFFE-1A54B1FBA580}"/>
              </a:ext>
            </a:extLst>
          </p:cNvPr>
          <p:cNvSpPr/>
          <p:nvPr/>
        </p:nvSpPr>
        <p:spPr>
          <a:xfrm>
            <a:off x="1191323" y="5640338"/>
            <a:ext cx="1290620" cy="123111"/>
          </a:xfrm>
          <a:prstGeom prst="rect">
            <a:avLst/>
          </a:prstGeom>
        </p:spPr>
        <p:txBody>
          <a:bodyPr wrap="square" lIns="0" tIns="0" rIns="0" bIns="0">
            <a:spAutoFit/>
          </a:bodyPr>
          <a:lstStyle/>
          <a:p>
            <a:pPr>
              <a:spcAft>
                <a:spcPts val="1200"/>
              </a:spcAft>
            </a:pPr>
            <a:r>
              <a:rPr lang="en-GB" sz="800" dirty="0">
                <a:solidFill>
                  <a:schemeClr val="bg1">
                    <a:lumMod val="95000"/>
                  </a:schemeClr>
                </a:solidFill>
                <a:latin typeface="GT America" panose="00000500000000000000" pitchFamily="50" charset="0"/>
              </a:rPr>
              <a:t>Fixed monthly expenses</a:t>
            </a:r>
          </a:p>
        </p:txBody>
      </p:sp>
      <p:sp>
        <p:nvSpPr>
          <p:cNvPr id="2" name="Tittel 1">
            <a:extLst>
              <a:ext uri="{FF2B5EF4-FFF2-40B4-BE49-F238E27FC236}">
                <a16:creationId xmlns:a16="http://schemas.microsoft.com/office/drawing/2014/main" xmlns="" id="{BBE2794B-4319-4F3D-B0C9-FE39B6288E1C}"/>
              </a:ext>
            </a:extLst>
          </p:cNvPr>
          <p:cNvSpPr txBox="1">
            <a:spLocks/>
          </p:cNvSpPr>
          <p:nvPr/>
        </p:nvSpPr>
        <p:spPr>
          <a:xfrm>
            <a:off x="8240038" y="6378177"/>
            <a:ext cx="1489106" cy="153888"/>
          </a:xfrm>
          <a:prstGeom prst="rect">
            <a:avLst/>
          </a:prstGeom>
        </p:spPr>
        <p:txBody>
          <a:bodyPr vert="horz" wrap="square" lIns="0" tIns="0" rIns="0" bIns="0" rtlCol="0" anchor="ctr">
            <a:spAutoFit/>
          </a:bodyPr>
          <a:lstStyle>
            <a:lvl1pPr algn="l" defTabSz="1828499" rtl="0" eaLnBrk="1" latinLnBrk="0" hangingPunct="1">
              <a:lnSpc>
                <a:spcPct val="100000"/>
              </a:lnSpc>
              <a:spcBef>
                <a:spcPct val="0"/>
              </a:spcBef>
              <a:buNone/>
              <a:defRPr sz="7000" b="1" kern="1200">
                <a:solidFill>
                  <a:schemeClr val="bg2"/>
                </a:solidFill>
                <a:latin typeface="+mj-lt"/>
                <a:ea typeface="+mj-ea"/>
                <a:cs typeface="+mj-cs"/>
              </a:defRPr>
            </a:lvl1pPr>
          </a:lstStyle>
          <a:p>
            <a:r>
              <a:rPr lang="en-GB" sz="1000" b="0" dirty="0">
                <a:solidFill>
                  <a:schemeClr val="tx1"/>
                </a:solidFill>
                <a:latin typeface="Canela" pitchFamily="50" charset="0"/>
                <a:ea typeface="SimSun" panose="02010600030101010101" pitchFamily="2" charset="-122"/>
              </a:rPr>
              <a:t>Pre-feasibility of the idea  </a:t>
            </a:r>
          </a:p>
        </p:txBody>
      </p:sp>
      <p:pic>
        <p:nvPicPr>
          <p:cNvPr id="4" name="Imagen 3">
            <a:extLst>
              <a:ext uri="{FF2B5EF4-FFF2-40B4-BE49-F238E27FC236}">
                <a16:creationId xmlns:a16="http://schemas.microsoft.com/office/drawing/2014/main" xmlns="" id="{E018B3E5-C4A1-7143-836E-5ADEE340ED90}"/>
              </a:ext>
            </a:extLst>
          </p:cNvPr>
          <p:cNvPicPr>
            <a:picLocks noChangeAspect="1"/>
          </p:cNvPicPr>
          <p:nvPr/>
        </p:nvPicPr>
        <p:blipFill>
          <a:blip r:embed="rId4"/>
          <a:stretch>
            <a:fillRect/>
          </a:stretch>
        </p:blipFill>
        <p:spPr>
          <a:xfrm>
            <a:off x="3866056" y="1039554"/>
            <a:ext cx="5452423" cy="896822"/>
          </a:xfrm>
          <a:prstGeom prst="rect">
            <a:avLst/>
          </a:prstGeom>
        </p:spPr>
      </p:pic>
      <p:sp>
        <p:nvSpPr>
          <p:cNvPr id="14" name="Rectangle 5">
            <a:extLst>
              <a:ext uri="{FF2B5EF4-FFF2-40B4-BE49-F238E27FC236}">
                <a16:creationId xmlns:a16="http://schemas.microsoft.com/office/drawing/2014/main" xmlns="" id="{5F24CC72-85DB-6B49-B472-CF00B0BFAFEA}"/>
              </a:ext>
            </a:extLst>
          </p:cNvPr>
          <p:cNvSpPr>
            <a:spLocks noChangeArrowheads="1"/>
          </p:cNvSpPr>
          <p:nvPr/>
        </p:nvSpPr>
        <p:spPr bwMode="auto">
          <a:xfrm>
            <a:off x="921409" y="6513105"/>
            <a:ext cx="62230" cy="6477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6">
            <a:extLst>
              <a:ext uri="{FF2B5EF4-FFF2-40B4-BE49-F238E27FC236}">
                <a16:creationId xmlns:a16="http://schemas.microsoft.com/office/drawing/2014/main" xmlns="" id="{0FED5FC1-DD1B-2B4D-AAC4-1A6CFDD17E20}"/>
              </a:ext>
            </a:extLst>
          </p:cNvPr>
          <p:cNvSpPr>
            <a:spLocks/>
          </p:cNvSpPr>
          <p:nvPr/>
        </p:nvSpPr>
        <p:spPr bwMode="auto">
          <a:xfrm>
            <a:off x="732180" y="6513105"/>
            <a:ext cx="63500" cy="64770"/>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Rectangle 7">
            <a:extLst>
              <a:ext uri="{FF2B5EF4-FFF2-40B4-BE49-F238E27FC236}">
                <a16:creationId xmlns:a16="http://schemas.microsoft.com/office/drawing/2014/main" xmlns="" id="{4D5F663F-834E-064E-81F8-0454B9462D5C}"/>
              </a:ext>
            </a:extLst>
          </p:cNvPr>
          <p:cNvSpPr>
            <a:spLocks noChangeArrowheads="1"/>
          </p:cNvSpPr>
          <p:nvPr/>
        </p:nvSpPr>
        <p:spPr bwMode="auto">
          <a:xfrm>
            <a:off x="669950" y="6513105"/>
            <a:ext cx="62230"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Freeform 8">
            <a:extLst>
              <a:ext uri="{FF2B5EF4-FFF2-40B4-BE49-F238E27FC236}">
                <a16:creationId xmlns:a16="http://schemas.microsoft.com/office/drawing/2014/main" xmlns="" id="{3EC8149D-C3AA-4B47-9EA9-58977DEFB77F}"/>
              </a:ext>
            </a:extLst>
          </p:cNvPr>
          <p:cNvSpPr>
            <a:spLocks/>
          </p:cNvSpPr>
          <p:nvPr/>
        </p:nvSpPr>
        <p:spPr bwMode="auto">
          <a:xfrm>
            <a:off x="795680" y="6450240"/>
            <a:ext cx="62230" cy="19050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xmlns="" id="{3A0F6F60-37A8-104D-9EBB-F707E6358530}"/>
              </a:ext>
            </a:extLst>
          </p:cNvPr>
          <p:cNvSpPr>
            <a:spLocks/>
          </p:cNvSpPr>
          <p:nvPr/>
        </p:nvSpPr>
        <p:spPr bwMode="auto">
          <a:xfrm>
            <a:off x="1202713" y="6513105"/>
            <a:ext cx="62230" cy="64770"/>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Rectangle 10">
            <a:extLst>
              <a:ext uri="{FF2B5EF4-FFF2-40B4-BE49-F238E27FC236}">
                <a16:creationId xmlns:a16="http://schemas.microsoft.com/office/drawing/2014/main" xmlns="" id="{F579F4AA-E8D5-A946-ADAE-C734790E73B4}"/>
              </a:ext>
            </a:extLst>
          </p:cNvPr>
          <p:cNvSpPr>
            <a:spLocks noChangeArrowheads="1"/>
          </p:cNvSpPr>
          <p:nvPr/>
        </p:nvSpPr>
        <p:spPr bwMode="auto">
          <a:xfrm>
            <a:off x="1141119" y="6513105"/>
            <a:ext cx="61595" cy="127635"/>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 name="Freeform 11">
            <a:extLst>
              <a:ext uri="{FF2B5EF4-FFF2-40B4-BE49-F238E27FC236}">
                <a16:creationId xmlns:a16="http://schemas.microsoft.com/office/drawing/2014/main" xmlns="" id="{C9EE51B5-6963-D941-A49F-EB112973BC4C}"/>
              </a:ext>
            </a:extLst>
          </p:cNvPr>
          <p:cNvSpPr>
            <a:spLocks/>
          </p:cNvSpPr>
          <p:nvPr/>
        </p:nvSpPr>
        <p:spPr bwMode="auto">
          <a:xfrm>
            <a:off x="1264943" y="6450240"/>
            <a:ext cx="63500" cy="190500"/>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1" name="Rectangle 12">
            <a:extLst>
              <a:ext uri="{FF2B5EF4-FFF2-40B4-BE49-F238E27FC236}">
                <a16:creationId xmlns:a16="http://schemas.microsoft.com/office/drawing/2014/main" xmlns="" id="{597E1C45-8D59-2C4C-95F1-D9F556814DF4}"/>
              </a:ext>
            </a:extLst>
          </p:cNvPr>
          <p:cNvSpPr>
            <a:spLocks noChangeArrowheads="1"/>
          </p:cNvSpPr>
          <p:nvPr/>
        </p:nvSpPr>
        <p:spPr bwMode="auto">
          <a:xfrm>
            <a:off x="857909" y="6387375"/>
            <a:ext cx="63500" cy="190500"/>
          </a:xfrm>
          <a:prstGeom prst="rect">
            <a:avLst/>
          </a:prstGeom>
          <a:noFill/>
          <a:ln w="15875"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Line 13">
            <a:extLst>
              <a:ext uri="{FF2B5EF4-FFF2-40B4-BE49-F238E27FC236}">
                <a16:creationId xmlns:a16="http://schemas.microsoft.com/office/drawing/2014/main" xmlns="" id="{2411EBBC-F445-D14F-BCA8-1A47DE426457}"/>
              </a:ext>
            </a:extLst>
          </p:cNvPr>
          <p:cNvSpPr>
            <a:spLocks noChangeShapeType="1"/>
          </p:cNvSpPr>
          <p:nvPr/>
        </p:nvSpPr>
        <p:spPr bwMode="auto">
          <a:xfrm>
            <a:off x="983639" y="6577875"/>
            <a:ext cx="15748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 name="Line 14">
            <a:extLst>
              <a:ext uri="{FF2B5EF4-FFF2-40B4-BE49-F238E27FC236}">
                <a16:creationId xmlns:a16="http://schemas.microsoft.com/office/drawing/2014/main" xmlns="" id="{8FF08571-5CA1-AB4A-A2E0-9F4122195366}"/>
              </a:ext>
            </a:extLst>
          </p:cNvPr>
          <p:cNvSpPr>
            <a:spLocks noChangeShapeType="1"/>
          </p:cNvSpPr>
          <p:nvPr/>
        </p:nvSpPr>
        <p:spPr bwMode="auto">
          <a:xfrm>
            <a:off x="1328443" y="6577875"/>
            <a:ext cx="8577557"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15">
            <a:extLst>
              <a:ext uri="{FF2B5EF4-FFF2-40B4-BE49-F238E27FC236}">
                <a16:creationId xmlns:a16="http://schemas.microsoft.com/office/drawing/2014/main" xmlns="" id="{8195A8B7-8EDE-8D43-B6CE-2239B13B36B5}"/>
              </a:ext>
            </a:extLst>
          </p:cNvPr>
          <p:cNvSpPr>
            <a:spLocks noChangeShapeType="1"/>
          </p:cNvSpPr>
          <p:nvPr/>
        </p:nvSpPr>
        <p:spPr bwMode="auto">
          <a:xfrm>
            <a:off x="0" y="6577875"/>
            <a:ext cx="669950" cy="0"/>
          </a:xfrm>
          <a:prstGeom prst="line">
            <a:avLst/>
          </a:prstGeom>
          <a:noFill/>
          <a:ln w="15875"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3691063607"/>
      </p:ext>
    </p:extLst>
  </p:cSld>
  <p:clrMapOvr>
    <a:masterClrMapping/>
  </p:clrMapOvr>
</p:sld>
</file>

<file path=ppt/theme/theme1.xml><?xml version="1.0" encoding="utf-8"?>
<a:theme xmlns:a="http://schemas.openxmlformats.org/drawingml/2006/main" name="Office-theme">
  <a:themeElements>
    <a:clrScheme name="">
      <a:dk1>
        <a:srgbClr val="000000"/>
      </a:dk1>
      <a:lt1>
        <a:srgbClr val="FFFFFF"/>
      </a:lt1>
      <a:dk2>
        <a:srgbClr val="1E1E1C"/>
      </a:dk2>
      <a:lt2>
        <a:srgbClr val="0F3C74"/>
      </a:lt2>
      <a:accent1>
        <a:srgbClr val="0F3C74"/>
      </a:accent1>
      <a:accent2>
        <a:srgbClr val="D8222C"/>
      </a:accent2>
      <a:accent3>
        <a:srgbClr val="3EAF79"/>
      </a:accent3>
      <a:accent4>
        <a:srgbClr val="FFC000"/>
      </a:accent4>
      <a:accent5>
        <a:srgbClr val="0F3C74"/>
      </a:accent5>
      <a:accent6>
        <a:srgbClr val="3EAF79"/>
      </a:accent6>
      <a:hlink>
        <a:srgbClr val="0F3C74"/>
      </a:hlink>
      <a:folHlink>
        <a:srgbClr val="954F72"/>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PT-mal_EØSMidlene.potx" id="{2877A2A8-6D65-4BE8-A3B9-A911333E1F70}" vid="{D3D72181-B44E-471C-A438-738F633005DA}"/>
    </a:ext>
  </a:extLst>
</a:theme>
</file>

<file path=ppt/theme/theme2.xml><?xml version="1.0" encoding="utf-8"?>
<a:theme xmlns:a="http://schemas.openxmlformats.org/drawingml/2006/main" name="Office-tema">
  <a:themeElements>
    <a:clrScheme name="Office">
      <a:dk1>
        <a:sysClr val="windowText" lastClr="0E1011"/>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9504</TotalTime>
  <Words>1075</Words>
  <Application>Microsoft Macintosh PowerPoint</Application>
  <PresentationFormat>A4 (210 x 297 mm)</PresentationFormat>
  <Paragraphs>405</Paragraphs>
  <Slides>16</Slides>
  <Notes>5</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Office-theme</vt:lpstr>
      <vt:lpstr>WELFARE AND HEALTH SECTOR</vt:lpstr>
      <vt:lpstr>Welfare and Health Sector</vt:lpstr>
      <vt:lpstr>The Idea</vt:lpstr>
      <vt:lpstr>Development</vt:lpstr>
      <vt:lpstr>Trends </vt:lpstr>
      <vt:lpstr>Conceptualization of the idea</vt:lpstr>
      <vt:lpstr>Simplified layout of the business model</vt:lpstr>
      <vt:lpstr>Pre-feasibility of the idea</vt:lpstr>
      <vt:lpstr>Diapositiva 9</vt:lpstr>
      <vt:lpstr>Diapositiva 10</vt:lpstr>
      <vt:lpstr>Validation</vt:lpstr>
      <vt:lpstr>Validate needs with those that have them</vt:lpstr>
      <vt:lpstr>Validation of product or service/solution</vt:lpstr>
      <vt:lpstr>Validation of numbers</vt:lpstr>
      <vt:lpstr>Thanks!</vt:lpstr>
      <vt:lpstr>WELFARE AND HEALTH SECTOR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Microsoft Office-bruker</dc:creator>
  <cp:lastModifiedBy>win7</cp:lastModifiedBy>
  <cp:revision>234</cp:revision>
  <cp:lastPrinted>2020-06-05T18:45:04Z</cp:lastPrinted>
  <dcterms:created xsi:type="dcterms:W3CDTF">2017-09-27T10:52:39Z</dcterms:created>
  <dcterms:modified xsi:type="dcterms:W3CDTF">2021-02-03T07:43:38Z</dcterms:modified>
</cp:coreProperties>
</file>